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6" r:id="rId2"/>
  </p:sldMasterIdLst>
  <p:notesMasterIdLst>
    <p:notesMasterId r:id="rId83"/>
  </p:notesMasterIdLst>
  <p:sldIdLst>
    <p:sldId id="352" r:id="rId3"/>
    <p:sldId id="632" r:id="rId4"/>
    <p:sldId id="404" r:id="rId5"/>
    <p:sldId id="634" r:id="rId6"/>
    <p:sldId id="406" r:id="rId7"/>
    <p:sldId id="635" r:id="rId8"/>
    <p:sldId id="636" r:id="rId9"/>
    <p:sldId id="637" r:id="rId10"/>
    <p:sldId id="638" r:id="rId11"/>
    <p:sldId id="639" r:id="rId12"/>
    <p:sldId id="640" r:id="rId13"/>
    <p:sldId id="495" r:id="rId14"/>
    <p:sldId id="496" r:id="rId15"/>
    <p:sldId id="498" r:id="rId16"/>
    <p:sldId id="497" r:id="rId17"/>
    <p:sldId id="499" r:id="rId18"/>
    <p:sldId id="500" r:id="rId19"/>
    <p:sldId id="502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81" r:id="rId47"/>
    <p:sldId id="582" r:id="rId48"/>
    <p:sldId id="583" r:id="rId49"/>
    <p:sldId id="584" r:id="rId50"/>
    <p:sldId id="585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86" r:id="rId63"/>
    <p:sldId id="590" r:id="rId64"/>
    <p:sldId id="591" r:id="rId65"/>
    <p:sldId id="592" r:id="rId66"/>
    <p:sldId id="593" r:id="rId67"/>
    <p:sldId id="594" r:id="rId68"/>
    <p:sldId id="641" r:id="rId69"/>
    <p:sldId id="587" r:id="rId70"/>
    <p:sldId id="588" r:id="rId71"/>
    <p:sldId id="621" r:id="rId72"/>
    <p:sldId id="622" r:id="rId73"/>
    <p:sldId id="623" r:id="rId74"/>
    <p:sldId id="624" r:id="rId75"/>
    <p:sldId id="625" r:id="rId76"/>
    <p:sldId id="626" r:id="rId77"/>
    <p:sldId id="627" r:id="rId78"/>
    <p:sldId id="628" r:id="rId79"/>
    <p:sldId id="629" r:id="rId80"/>
    <p:sldId id="630" r:id="rId81"/>
    <p:sldId id="63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E29E-34C9-45FB-B872-1DECE718471B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65A6A-AE34-4289-81A4-25E0F0B7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89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5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754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06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98818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1470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0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02267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57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5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20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2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43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68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0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73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0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269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04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3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09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5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67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91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68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52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3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68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6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D0BC9-4903-42CC-A7E6-3CC9E67197C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2CD5A-1EA7-4FAC-ACB9-4672B1A628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40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86626" y="0"/>
            <a:ext cx="838199" cy="767687"/>
          </a:xfrm>
          <a:prstGeom prst="rect">
            <a:avLst/>
          </a:prstGeom>
          <a:solidFill>
            <a:srgbClr val="84100E"/>
          </a:solidFill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88DBB8-1E74-4F6F-8F9B-9C35EF650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8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64243" y="5300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Parametric Engineering </a:t>
            </a:r>
          </a:p>
          <a:p>
            <a:r>
              <a:rPr lang="en-US" sz="22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Month Day, Year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7336" y="614327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latin typeface="Inconsolata" panose="00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Marco Pellegrino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2944B4-A5C7-4737-8919-C89273CE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6" y="1467113"/>
            <a:ext cx="10400907" cy="45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A6756-C516-44CB-91D4-71E67A787443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Data Types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9B6928E7-64C1-4761-B8A3-D78296DED2E9}"/>
              </a:ext>
            </a:extLst>
          </p:cNvPr>
          <p:cNvSpPr txBox="1">
            <a:spLocks/>
          </p:cNvSpPr>
          <p:nvPr/>
        </p:nvSpPr>
        <p:spPr>
          <a:xfrm>
            <a:off x="4503015" y="1880943"/>
            <a:ext cx="1878735" cy="24529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solidFill>
              <a:srgbClr val="EBEBEB">
                <a:lumMod val="50000"/>
              </a:srgb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= 3.2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Hello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True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B613D8-6A7A-4E26-A94A-714C47FB60AF}"/>
              </a:ext>
            </a:extLst>
          </p:cNvPr>
          <p:cNvCxnSpPr>
            <a:cxnSpLocks/>
          </p:cNvCxnSpPr>
          <p:nvPr/>
        </p:nvCxnSpPr>
        <p:spPr>
          <a:xfrm flipH="1">
            <a:off x="5513701" y="2114550"/>
            <a:ext cx="2057400" cy="0"/>
          </a:xfrm>
          <a:prstGeom prst="straightConnector1">
            <a:avLst/>
          </a:prstGeom>
          <a:noFill/>
          <a:ln w="5715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A03B29-F487-42D2-80A6-BDF0388E46F6}"/>
              </a:ext>
            </a:extLst>
          </p:cNvPr>
          <p:cNvCxnSpPr>
            <a:cxnSpLocks/>
          </p:cNvCxnSpPr>
          <p:nvPr/>
        </p:nvCxnSpPr>
        <p:spPr>
          <a:xfrm flipH="1">
            <a:off x="5713726" y="2667000"/>
            <a:ext cx="1857375" cy="0"/>
          </a:xfrm>
          <a:prstGeom prst="straightConnector1">
            <a:avLst/>
          </a:prstGeom>
          <a:noFill/>
          <a:ln w="5715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89573F-04D9-41C1-BBC1-A8BEFBEC5087}"/>
              </a:ext>
            </a:extLst>
          </p:cNvPr>
          <p:cNvCxnSpPr>
            <a:cxnSpLocks/>
          </p:cNvCxnSpPr>
          <p:nvPr/>
        </p:nvCxnSpPr>
        <p:spPr>
          <a:xfrm flipH="1">
            <a:off x="6199501" y="3238500"/>
            <a:ext cx="1371600" cy="0"/>
          </a:xfrm>
          <a:prstGeom prst="straightConnector1">
            <a:avLst/>
          </a:prstGeom>
          <a:noFill/>
          <a:ln w="5715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70742B-8550-4426-B88A-433DEABF02C7}"/>
              </a:ext>
            </a:extLst>
          </p:cNvPr>
          <p:cNvSpPr txBox="1"/>
          <p:nvPr/>
        </p:nvSpPr>
        <p:spPr>
          <a:xfrm>
            <a:off x="7637776" y="1899106"/>
            <a:ext cx="1653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200" b="1" dirty="0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Integer (</a:t>
            </a:r>
            <a:r>
              <a:rPr lang="en-US" sz="2200" b="1" dirty="0" err="1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int</a:t>
            </a:r>
            <a:r>
              <a:rPr lang="en-US" sz="2200" b="1" dirty="0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)</a:t>
            </a:r>
            <a:endParaRPr lang="en-GB" sz="2200" b="1" dirty="0">
              <a:solidFill>
                <a:srgbClr val="C00000"/>
              </a:solidFill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751292-ED1D-444C-B78D-2A425B179C2A}"/>
              </a:ext>
            </a:extLst>
          </p:cNvPr>
          <p:cNvSpPr txBox="1"/>
          <p:nvPr/>
        </p:nvSpPr>
        <p:spPr>
          <a:xfrm>
            <a:off x="7637776" y="2451556"/>
            <a:ext cx="769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200" b="1" dirty="0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float</a:t>
            </a:r>
            <a:endParaRPr lang="en-GB" sz="2200" b="1" dirty="0">
              <a:solidFill>
                <a:srgbClr val="C00000"/>
              </a:solidFill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337C57-FAA2-489C-9CEA-53E06B6177D1}"/>
              </a:ext>
            </a:extLst>
          </p:cNvPr>
          <p:cNvSpPr txBox="1"/>
          <p:nvPr/>
        </p:nvSpPr>
        <p:spPr>
          <a:xfrm>
            <a:off x="7637776" y="3023056"/>
            <a:ext cx="896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200" b="1" dirty="0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string</a:t>
            </a:r>
            <a:endParaRPr lang="en-GB" sz="2200" b="1" dirty="0">
              <a:solidFill>
                <a:srgbClr val="C00000"/>
              </a:solidFill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DA9BD33-E3F6-4B9B-88A7-A4D9AA8F2CDB}"/>
              </a:ext>
            </a:extLst>
          </p:cNvPr>
          <p:cNvSpPr txBox="1">
            <a:spLocks/>
          </p:cNvSpPr>
          <p:nvPr/>
        </p:nvSpPr>
        <p:spPr>
          <a:xfrm>
            <a:off x="3500356" y="4693564"/>
            <a:ext cx="5838987" cy="2407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120000"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</a:rPr>
              <a:t>Later we will see data types defined by the Rhino programming library (RhinoCommon):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12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120000"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Point3d, Vector3d, Mesh, Brep,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RhinoDoc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2B6993-D6E1-420B-83CC-6C43E7BDB0F9}"/>
              </a:ext>
            </a:extLst>
          </p:cNvPr>
          <p:cNvCxnSpPr>
            <a:cxnSpLocks/>
          </p:cNvCxnSpPr>
          <p:nvPr/>
        </p:nvCxnSpPr>
        <p:spPr>
          <a:xfrm flipH="1" flipV="1">
            <a:off x="5942326" y="3750589"/>
            <a:ext cx="1628775" cy="28575"/>
          </a:xfrm>
          <a:prstGeom prst="straightConnector1">
            <a:avLst/>
          </a:prstGeom>
          <a:noFill/>
          <a:ln w="5715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4E1AD2-3F27-4E2A-8826-AA73C1B3CF42}"/>
              </a:ext>
            </a:extLst>
          </p:cNvPr>
          <p:cNvSpPr txBox="1"/>
          <p:nvPr/>
        </p:nvSpPr>
        <p:spPr>
          <a:xfrm>
            <a:off x="7637775" y="3563720"/>
            <a:ext cx="2181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err="1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boolean</a:t>
            </a:r>
            <a:r>
              <a:rPr lang="en-US" sz="2200" b="1" dirty="0">
                <a:solidFill>
                  <a:srgbClr val="C00000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 (bool)</a:t>
            </a:r>
            <a:endParaRPr lang="en-GB" sz="2200" b="1" dirty="0">
              <a:solidFill>
                <a:srgbClr val="C00000"/>
              </a:solidFill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4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uiExpand="1" build="p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A6756-C516-44CB-91D4-71E67A787443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Variable’s name vs text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99BB5-4E3A-4285-A492-FF1C7821F600}"/>
              </a:ext>
            </a:extLst>
          </p:cNvPr>
          <p:cNvSpPr txBox="1">
            <a:spLocks/>
          </p:cNvSpPr>
          <p:nvPr/>
        </p:nvSpPr>
        <p:spPr>
          <a:xfrm>
            <a:off x="570687" y="1385643"/>
            <a:ext cx="1935885" cy="11099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solidFill>
              <a:srgbClr val="EBEBEB">
                <a:lumMod val="50000"/>
              </a:srgb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F267147-10FA-4562-88A9-C727E7FEC033}"/>
              </a:ext>
            </a:extLst>
          </p:cNvPr>
          <p:cNvSpPr txBox="1">
            <a:spLocks/>
          </p:cNvSpPr>
          <p:nvPr/>
        </p:nvSpPr>
        <p:spPr>
          <a:xfrm>
            <a:off x="570687" y="2665612"/>
            <a:ext cx="3869459" cy="9157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b="0" i="0" baseline="0"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pPr/>
            <a:r>
              <a:rPr lang="en-US" dirty="0">
                <a:latin typeface="Ubuntu Light" panose="020B0304030602030204" pitchFamily="34" charset="0"/>
              </a:rPr>
              <a:t>a</a:t>
            </a:r>
          </a:p>
          <a:p>
            <a:pPr/>
            <a:r>
              <a:rPr lang="en-US" dirty="0">
                <a:latin typeface="Ubuntu Light" panose="020B0304030602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92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buntu Light" panose="020B0304030602030204" pitchFamily="34" charset="0"/>
              </a:rPr>
              <a:t>What if …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70687" y="1385643"/>
            <a:ext cx="1935885" cy="110990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  <a:endParaRPr lang="en-GB" sz="18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endParaRPr lang="en-US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8DBB8-1E74-4F6F-8F9B-9C35EF6507AF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C0944B2-984B-407D-883A-0FF84CD9C2FA}"/>
              </a:ext>
            </a:extLst>
          </p:cNvPr>
          <p:cNvSpPr txBox="1">
            <a:spLocks/>
          </p:cNvSpPr>
          <p:nvPr/>
        </p:nvSpPr>
        <p:spPr>
          <a:xfrm>
            <a:off x="570687" y="2665611"/>
            <a:ext cx="6269760" cy="18206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Message: name 'a' is not defined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Traceback: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line 1, in &lt;module&gt;, "C:\Users\longn\AppData\Local\Temp\TempScript.py"</a:t>
            </a:r>
          </a:p>
        </p:txBody>
      </p:sp>
    </p:spTree>
    <p:extLst>
      <p:ext uri="{BB962C8B-B14F-4D97-AF65-F5344CB8AC3E}">
        <p14:creationId xmlns:p14="http://schemas.microsoft.com/office/powerpoint/2010/main" val="2449016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Arithmetic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operators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39" y="1328493"/>
            <a:ext cx="4145685" cy="2500558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 = c * 3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392004F-8B51-474C-8808-512B63A0BB4F}"/>
              </a:ext>
            </a:extLst>
          </p:cNvPr>
          <p:cNvSpPr txBox="1">
            <a:spLocks/>
          </p:cNvSpPr>
          <p:nvPr/>
        </p:nvSpPr>
        <p:spPr>
          <a:xfrm>
            <a:off x="664440" y="4037212"/>
            <a:ext cx="4145685" cy="10110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006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Commenting the code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40" y="1185617"/>
            <a:ext cx="4145685" cy="30244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This is a comment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This is a another comment</a:t>
            </a:r>
            <a:endParaRPr lang="en-GB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 = c * 3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Using comments to “disable” a line of code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40" y="1185617"/>
            <a:ext cx="4145685" cy="30244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This is a comment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a + b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c + 2</a:t>
            </a: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This is a another comment</a:t>
            </a:r>
            <a:endParaRPr lang="en-GB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</a:t>
            </a: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#d = c * 3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Logical Operator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4439" y="1328493"/>
            <a:ext cx="4145685" cy="1662357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True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b =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False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c = a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 = a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 =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not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d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3A6D7B-7F86-4E8C-9D0B-5F579ED75BD4}"/>
              </a:ext>
            </a:extLst>
          </p:cNvPr>
          <p:cNvSpPr txBox="1">
            <a:spLocks/>
          </p:cNvSpPr>
          <p:nvPr/>
        </p:nvSpPr>
        <p:spPr>
          <a:xfrm>
            <a:off x="570687" y="3373208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Comparision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 operators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64438" y="4214568"/>
            <a:ext cx="4145685" cy="21712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= a &gt; 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#True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&gt; 4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#False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== 3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#True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 == 3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#True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#True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Conditional Statement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93011" y="1280868"/>
            <a:ext cx="4145685" cy="18147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 &gt; b: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is larger than 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A2BE086-8860-46EA-9595-CF4658C9A628}"/>
              </a:ext>
            </a:extLst>
          </p:cNvPr>
          <p:cNvSpPr txBox="1">
            <a:spLocks/>
          </p:cNvSpPr>
          <p:nvPr/>
        </p:nvSpPr>
        <p:spPr>
          <a:xfrm>
            <a:off x="693012" y="3719267"/>
            <a:ext cx="5764938" cy="23195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 &gt; b: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is larger than 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else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is not larger than 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5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Nested Conditional Statements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3560A08-02EA-4D5A-ACA6-BFB0625A77C8}"/>
              </a:ext>
            </a:extLst>
          </p:cNvPr>
          <p:cNvSpPr txBox="1">
            <a:spLocks/>
          </p:cNvSpPr>
          <p:nvPr/>
        </p:nvSpPr>
        <p:spPr>
          <a:xfrm>
            <a:off x="693011" y="1280867"/>
            <a:ext cx="5717314" cy="4862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= 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Find the largest number among a, b and 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 &gt; b: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&gt; c: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	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 is largest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else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is largest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else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b &gt; 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&gt; c: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	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b is largest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else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 is largest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A6312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594A4-75FF-465C-9A84-0B70968E4E1E}"/>
              </a:ext>
            </a:extLst>
          </p:cNvPr>
          <p:cNvSpPr/>
          <p:nvPr/>
        </p:nvSpPr>
        <p:spPr>
          <a:xfrm>
            <a:off x="1238250" y="3295650"/>
            <a:ext cx="3067050" cy="1152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041A4-1068-4916-A059-13A33FB5B227}"/>
              </a:ext>
            </a:extLst>
          </p:cNvPr>
          <p:cNvSpPr/>
          <p:nvPr/>
        </p:nvSpPr>
        <p:spPr>
          <a:xfrm>
            <a:off x="1238250" y="4672012"/>
            <a:ext cx="3067050" cy="1152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67488" y="2928084"/>
            <a:ext cx="9981456" cy="1350422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Ubuntu Light" panose="020B0304030602030204" pitchFamily="34" charset="0"/>
              </a:rPr>
              <a:t>Python in Grasshopper</a:t>
            </a:r>
          </a:p>
        </p:txBody>
      </p:sp>
    </p:spTree>
    <p:extLst>
      <p:ext uri="{BB962C8B-B14F-4D97-AF65-F5344CB8AC3E}">
        <p14:creationId xmlns:p14="http://schemas.microsoft.com/office/powerpoint/2010/main" val="38402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2A90-D138-4C2C-95F5-F93EE8F7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87" y="3005867"/>
            <a:ext cx="9981456" cy="58549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Ubuntu Light" panose="020B0304030602030204" pitchFamily="34" charset="0"/>
              </a:rPr>
              <a:t>Rebrand.Ly/ParametricEngineering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D2C13-193B-49B2-B1B2-398814D7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9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Simple Example: </a:t>
            </a:r>
            <a:b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Ubuntu Light" panose="020B0304030602030204" pitchFamily="34" charset="0"/>
              </a:rPr>
              <a:t>Compute the average of two numbers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60" y="1568894"/>
            <a:ext cx="6477000" cy="2333625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1044412" y="1683508"/>
            <a:ext cx="1412421" cy="19262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y: float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idx="13"/>
          </p:nvPr>
        </p:nvSpPr>
        <p:spPr>
          <a:xfrm>
            <a:off x="2954560" y="4347132"/>
            <a:ext cx="5847917" cy="819779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average = 0.5 * (x + y)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average</a:t>
            </a:r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615315"/>
            <a:ext cx="9981456" cy="135042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Ubuntu Light" panose="020B0304030602030204" pitchFamily="34" charset="0"/>
              </a:rPr>
              <a:t>Using </a:t>
            </a:r>
            <a:r>
              <a:rPr lang="en-US" sz="4000" dirty="0" err="1">
                <a:solidFill>
                  <a:schemeClr val="tx1"/>
                </a:solidFill>
                <a:latin typeface="Ubuntu Light" panose="020B0304030602030204" pitchFamily="34" charset="0"/>
              </a:rPr>
              <a:t>RhinoCommon</a:t>
            </a:r>
            <a:br>
              <a:rPr lang="en-US" sz="40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Ubuntu Light" panose="020B0304030602030204" pitchFamily="34" charset="0"/>
              </a:rPr>
              <a:t>from Python (in Grasshopper)</a:t>
            </a:r>
          </a:p>
        </p:txBody>
      </p:sp>
    </p:spTree>
    <p:extLst>
      <p:ext uri="{BB962C8B-B14F-4D97-AF65-F5344CB8AC3E}">
        <p14:creationId xmlns:p14="http://schemas.microsoft.com/office/powerpoint/2010/main" val="3056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Create a point 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8658" y="3917905"/>
            <a:ext cx="6292975" cy="1520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(1.0, 2.0, 3.0)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1" y="1444127"/>
            <a:ext cx="351472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21409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y: float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z: float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C7D05-62BD-4C91-B963-F84242EE8B4F}"/>
              </a:ext>
            </a:extLst>
          </p:cNvPr>
          <p:cNvSpPr/>
          <p:nvPr/>
        </p:nvSpPr>
        <p:spPr>
          <a:xfrm>
            <a:off x="8141369" y="3084714"/>
            <a:ext cx="28598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myPoint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FC835-B085-465E-90DC-127175D76639}"/>
              </a:ext>
            </a:extLst>
          </p:cNvPr>
          <p:cNvSpPr/>
          <p:nvPr/>
        </p:nvSpPr>
        <p:spPr>
          <a:xfrm>
            <a:off x="8141368" y="3516603"/>
            <a:ext cx="2859895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(1.0, 2.0, 3.0)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9391" y="1444127"/>
            <a:ext cx="398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BEHIND THE SCENE: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myPoint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” is the a variable/container that store a value of type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Point3d</a:t>
            </a:r>
          </a:p>
        </p:txBody>
      </p:sp>
    </p:spTree>
    <p:extLst>
      <p:ext uri="{BB962C8B-B14F-4D97-AF65-F5344CB8AC3E}">
        <p14:creationId xmlns:p14="http://schemas.microsoft.com/office/powerpoint/2010/main" val="19796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Create a point 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8658" y="3917905"/>
            <a:ext cx="6884286" cy="15204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(x, y, z) </a:t>
            </a:r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Use input parameters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1" y="1444127"/>
            <a:ext cx="351472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21409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x: float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y: float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z: float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1C7D05-62BD-4C91-B963-F84242EE8B4F}"/>
              </a:ext>
            </a:extLst>
          </p:cNvPr>
          <p:cNvSpPr/>
          <p:nvPr/>
        </p:nvSpPr>
        <p:spPr>
          <a:xfrm>
            <a:off x="8141369" y="3084714"/>
            <a:ext cx="28598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FC835-B085-465E-90DC-127175D76639}"/>
              </a:ext>
            </a:extLst>
          </p:cNvPr>
          <p:cNvSpPr/>
          <p:nvPr/>
        </p:nvSpPr>
        <p:spPr>
          <a:xfrm>
            <a:off x="8141368" y="3516603"/>
            <a:ext cx="2859895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(1.0, 2.0, 3.0)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40238-69B3-4975-BEA6-D6EF14B6744A}"/>
              </a:ext>
            </a:extLst>
          </p:cNvPr>
          <p:cNvSpPr txBox="1"/>
          <p:nvPr/>
        </p:nvSpPr>
        <p:spPr>
          <a:xfrm>
            <a:off x="7459391" y="1444127"/>
            <a:ext cx="398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BEHIND THE SCENE: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myPoint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” is the a variable/container that store a value of type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Point3d</a:t>
            </a:r>
          </a:p>
        </p:txBody>
      </p:sp>
    </p:spTree>
    <p:extLst>
      <p:ext uri="{BB962C8B-B14F-4D97-AF65-F5344CB8AC3E}">
        <p14:creationId xmlns:p14="http://schemas.microsoft.com/office/powerpoint/2010/main" val="12876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Point3d properties and methods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idx="13"/>
          </p:nvPr>
        </p:nvSpPr>
        <p:spPr>
          <a:xfrm>
            <a:off x="663433" y="1493438"/>
            <a:ext cx="7840487" cy="17399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(x, y, z)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myPoint.X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accessing the X coordinate of </a:t>
            </a:r>
            <a:r>
              <a:rPr lang="en-US" dirty="0" err="1">
                <a:solidFill>
                  <a:srgbClr val="339933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endParaRPr lang="en-US" dirty="0">
              <a:solidFill>
                <a:srgbClr val="339933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Compute mid-point between two points</a:t>
            </a:r>
            <a:b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and the distance in between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3"/>
          </p:nvPr>
        </p:nvSpPr>
        <p:spPr>
          <a:xfrm>
            <a:off x="1032214" y="1414490"/>
            <a:ext cx="1677935" cy="189943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A: Point3d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B: Point3d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531" y="1414490"/>
            <a:ext cx="6604457" cy="2029581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idx="13"/>
          </p:nvPr>
        </p:nvSpPr>
        <p:spPr>
          <a:xfrm>
            <a:off x="1407380" y="3690651"/>
            <a:ext cx="4154035" cy="28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midX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0.5 * (A.X + B.X)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0.5 * (A.Y + B.Y)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midZ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0.5 * (A.Z + B.Z)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M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midX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midZ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distance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A.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DistanceTo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(B)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distance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13"/>
          </p:nvPr>
        </p:nvSpPr>
        <p:spPr>
          <a:xfrm>
            <a:off x="6742761" y="4725092"/>
            <a:ext cx="2753780" cy="484742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M = 0.5 * (A + B)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9594" y="4264444"/>
            <a:ext cx="398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Alternatively: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B01513"/>
              </a:solidFill>
              <a:effectLst/>
              <a:uLnTx/>
              <a:uFillTx/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Some other Rhino Geometry data types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2414927" y="1357460"/>
            <a:ext cx="8137216" cy="33247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(0.0, 1.0, 0.0)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(2.0, 2.0, 2.0)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myPlane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Plane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oPlane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myPlane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myCircle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Circle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myPlane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3)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oCircle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myCircle</a:t>
            </a:r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16" name="Content Placeholder 4"/>
          <p:cNvSpPr>
            <a:spLocks noGrp="1"/>
          </p:cNvSpPr>
          <p:nvPr>
            <p:ph idx="13"/>
          </p:nvPr>
        </p:nvSpPr>
        <p:spPr>
          <a:xfrm>
            <a:off x="668658" y="1361561"/>
            <a:ext cx="1412421" cy="184434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oPlane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oCircle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64779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Data types are important!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6" y="1372601"/>
            <a:ext cx="10963973" cy="258245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Vector3d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sz="21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Circle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Plane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sz="21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float</a:t>
            </a:r>
            <a:r>
              <a:rPr lang="en-US" sz="21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686" y="4186026"/>
            <a:ext cx="10886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A function/command can have more than one variant.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Each variant takes in a different set of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Python determines which is the right version to use SOLELY based on the data types of the input parameters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B01513"/>
              </a:solidFill>
              <a:effectLst/>
              <a:uLnTx/>
              <a:uFillTx/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34085" y="2054020"/>
            <a:ext cx="9981456" cy="3029708"/>
          </a:xfrm>
        </p:spPr>
        <p:txBody>
          <a:bodyPr/>
          <a:lstStyle/>
          <a:p>
            <a:pPr algn="ctr"/>
            <a:r>
              <a:rPr lang="en-US" sz="10000" dirty="0">
                <a:solidFill>
                  <a:schemeClr val="tx1"/>
                </a:solidFill>
                <a:latin typeface="Ubuntu Light" panose="020B0304030602030204" pitchFamily="34" charset="0"/>
              </a:rPr>
              <a:t>List</a:t>
            </a:r>
            <a:br>
              <a:rPr lang="en-US" sz="100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Ubuntu Light" panose="020B0304030602030204" pitchFamily="34" charset="0"/>
              </a:rPr>
              <a:t>storing multiple items in “one” item</a:t>
            </a:r>
          </a:p>
        </p:txBody>
      </p:sp>
    </p:spTree>
    <p:extLst>
      <p:ext uri="{BB962C8B-B14F-4D97-AF65-F5344CB8AC3E}">
        <p14:creationId xmlns:p14="http://schemas.microsoft.com/office/powerpoint/2010/main" val="41071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What is a list?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11054914" cy="873417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</a:rPr>
              <a:t>A list allows us to store multiple items in a sequence</a:t>
            </a:r>
          </a:p>
          <a:p>
            <a:r>
              <a:rPr lang="en-US" dirty="0">
                <a:latin typeface="Ubuntu Light" panose="020B0304030602030204" pitchFamily="34" charset="0"/>
              </a:rPr>
              <a:t>The list itself can be treated like a single item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900813" y="2555382"/>
            <a:ext cx="10416231" cy="27804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heroes = [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"Wolverine"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"Superman"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] </a:t>
            </a:r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Create a list of three string values and  </a:t>
            </a: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                                             store the list in the variable named heroes</a:t>
            </a: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heroes </a:t>
            </a:r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Textually display the content of the list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Retrieve items from the list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firstHero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heroes[0]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lastHero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heroes[-1]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Retrieve a </a:t>
            </a:r>
            <a:r>
              <a:rPr lang="en-US" dirty="0" err="1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sublist</a:t>
            </a:r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sublist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heroes[0:2] </a:t>
            </a:r>
            <a:r>
              <a:rPr lang="en-US" dirty="0">
                <a:solidFill>
                  <a:srgbClr val="00B05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This will give a smaller list: ["Batman", "Wolverine“]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0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407" y="1900994"/>
            <a:ext cx="4823713" cy="27747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Ubuntu Light" panose="020B0304030602030204" pitchFamily="34" charset="0"/>
              </a:rPr>
              <a:t>Essential Python programming concepts:  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variable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data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 err="1">
                <a:latin typeface="Ubuntu Light" panose="020B0304030602030204" pitchFamily="34" charset="0"/>
              </a:rPr>
              <a:t>data</a:t>
            </a:r>
            <a:r>
              <a:rPr lang="en-US" sz="1800" b="1" dirty="0">
                <a:latin typeface="Ubuntu Light" panose="020B0304030602030204" pitchFamily="34" charset="0"/>
              </a:rPr>
              <a:t> types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conditional statements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loops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function</a:t>
            </a:r>
            <a:br>
              <a:rPr lang="en-US" sz="1800" b="1" dirty="0">
                <a:latin typeface="Ubuntu Light" panose="020B0304030602030204" pitchFamily="34" charset="0"/>
              </a:rPr>
            </a:br>
            <a:r>
              <a:rPr lang="en-US" sz="1800" b="1" dirty="0">
                <a:latin typeface="Ubuntu Light" panose="020B0304030602030204" pitchFamily="34" charset="0"/>
              </a:rPr>
              <a:t>data structure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sz="1800" b="1" dirty="0">
              <a:latin typeface="Ubuntu Light" panose="020B0304030602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8AD8-E29C-4879-BB3C-CB2CAA231828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60915-DA61-40E7-8B1F-933E3603C1A0}"/>
              </a:ext>
            </a:extLst>
          </p:cNvPr>
          <p:cNvSpPr txBox="1"/>
          <p:nvPr/>
        </p:nvSpPr>
        <p:spPr>
          <a:xfrm>
            <a:off x="6297105" y="1900994"/>
            <a:ext cx="5439266" cy="30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>
                <a:latin typeface="Ubuntu Light" panose="020B0304030602030204" pitchFamily="34" charset="0"/>
              </a:rPr>
              <a:t> The Python code editor in Rhino and Grasshopper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>
                <a:latin typeface="Ubuntu Light" panose="020B0304030602030204" pitchFamily="34" charset="0"/>
              </a:rPr>
              <a:t> Intro to RhinoCommon Library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>
                <a:latin typeface="Ubuntu Light" panose="020B0304030602030204" pitchFamily="34" charset="0"/>
              </a:rPr>
              <a:t> </a:t>
            </a:r>
            <a:r>
              <a:rPr lang="en-US" sz="1800" b="1">
                <a:latin typeface="Ubuntu Light" panose="020B0304030602030204" pitchFamily="34" charset="0"/>
              </a:rPr>
              <a:t>Diving deeper into Rhino geometries: Curve, Mesh, Surface, Brep</a:t>
            </a:r>
            <a:endParaRPr lang="en-US" b="1">
              <a:latin typeface="Ubuntu Light" panose="020B0304030602030204" pitchFamily="34" charset="0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>
                <a:latin typeface="Ubuntu Light" panose="020B0304030602030204" pitchFamily="34" charset="0"/>
              </a:rPr>
              <a:t> Objected-oriented programming in Python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>
                <a:latin typeface="Ubuntu Light" panose="020B0304030602030204" pitchFamily="34" charset="0"/>
              </a:rPr>
              <a:t> </a:t>
            </a:r>
            <a:r>
              <a:rPr lang="en-US" sz="1800" b="1">
                <a:latin typeface="Ubuntu Light" panose="020B0304030602030204" pitchFamily="34" charset="0"/>
              </a:rPr>
              <a:t>Randomness</a:t>
            </a:r>
            <a:endParaRPr lang="en-US" b="1">
              <a:latin typeface="Ubuntu Light" panose="020B0304030602030204" pitchFamily="34" charset="0"/>
            </a:endParaRP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>
                <a:latin typeface="Ubuntu Light" panose="020B0304030602030204" pitchFamily="34" charset="0"/>
              </a:rPr>
              <a:t> Generating and editing texts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>
                <a:latin typeface="Ubuntu Light" panose="020B0304030602030204" pitchFamily="34" charset="0"/>
              </a:rPr>
              <a:t> </a:t>
            </a:r>
            <a:r>
              <a:rPr lang="en-US" sz="1800" b="1">
                <a:latin typeface="Ubuntu Light" panose="020B0304030602030204" pitchFamily="34" charset="0"/>
              </a:rPr>
              <a:t>Reading/writing files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3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Lists functions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3"/>
          </p:nvPr>
        </p:nvSpPr>
        <p:spPr>
          <a:xfrm>
            <a:off x="789489" y="2876207"/>
            <a:ext cx="10416231" cy="487856"/>
          </a:xfrm>
        </p:spPr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heroes[1]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“Thor”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# Change the 1</a:t>
            </a:r>
            <a:r>
              <a:rPr lang="en-US" baseline="30000" dirty="0">
                <a:solidFill>
                  <a:srgbClr val="339933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st</a:t>
            </a:r>
            <a:r>
              <a:rPr lang="en-US" dirty="0">
                <a:solidFill>
                  <a:srgbClr val="339933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hero (i.e. Wolverine) to Thor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89489" y="1571053"/>
            <a:ext cx="10416231" cy="487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 =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"Batman"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"Wolverine"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"Superman"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1129" y="3703763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Adding and removing elements to a list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89491" y="4174260"/>
            <a:ext cx="10416231" cy="128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“Captain America”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Add a single new element to the end of the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extend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“Ant Man”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“Robin”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  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append a new list to the current 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insert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(1,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“Hulk”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Insert “Hulk” between “Batman” and “Wolverine”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remove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“Superman”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71129" y="2454355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Modifying an existing element in the list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1130" y="1099075"/>
            <a:ext cx="11054914" cy="40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Let’s start with this list that contains the name of three superheroes</a:t>
            </a:r>
          </a:p>
        </p:txBody>
      </p:sp>
    </p:spTree>
    <p:extLst>
      <p:ext uri="{BB962C8B-B14F-4D97-AF65-F5344CB8AC3E}">
        <p14:creationId xmlns:p14="http://schemas.microsoft.com/office/powerpoint/2010/main" val="35282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  <p:bldP spid="9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Other useful list functions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65825" y="1597488"/>
            <a:ext cx="10416231" cy="2773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 = 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"Batman"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"Wolverine"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"Superman"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60000"/>
                    <a:lumOff val="40000"/>
                  </a:srgbClr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"Batman"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Count how many times "Batman" appears in the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Sort the items (in-place)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heroes.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reverse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Reverse the list (in-place)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elementCount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(heroes)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Get the total length of the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394" y="511859"/>
            <a:ext cx="9981456" cy="1053852"/>
          </a:xfrm>
        </p:spPr>
        <p:txBody>
          <a:bodyPr/>
          <a:lstStyle/>
          <a:p>
            <a:r>
              <a:rPr lang="en-US" sz="3000" dirty="0">
                <a:solidFill>
                  <a:schemeClr val="tx1"/>
                </a:solidFill>
                <a:latin typeface="Ubuntu Light" panose="020B0304030602030204" pitchFamily="34" charset="0"/>
              </a:rPr>
              <a:t>List and Rhino geometries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701394" y="1384203"/>
            <a:ext cx="6044312" cy="3373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00FF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(1.0, 1.0, 0.0))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(2.0, 2.0, 0.0))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(3.0, 3.0, 0.0))</a:t>
            </a: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(4.0, 4.0, 0.0))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7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2615" y="2661783"/>
            <a:ext cx="9981456" cy="913948"/>
          </a:xfrm>
        </p:spPr>
        <p:txBody>
          <a:bodyPr/>
          <a:lstStyle/>
          <a:p>
            <a:pPr algn="ctr"/>
            <a:r>
              <a:rPr lang="en-US" sz="10000" dirty="0">
                <a:solidFill>
                  <a:schemeClr val="tx1"/>
                </a:solidFill>
                <a:latin typeface="Ubuntu Light" panose="020B0304030602030204" pitchFamily="34" charset="0"/>
              </a:rPr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20408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“For” loop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1639857" y="1632535"/>
            <a:ext cx="3183767" cy="9044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[0, 1, 2, 3, 4]:</a:t>
            </a: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B050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3326689" y="3960890"/>
            <a:ext cx="4210462" cy="17652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E0DB41-CE8E-4588-AA3B-89978CCE6FB5}"/>
              </a:ext>
            </a:extLst>
          </p:cNvPr>
          <p:cNvSpPr txBox="1">
            <a:spLocks/>
          </p:cNvSpPr>
          <p:nvPr/>
        </p:nvSpPr>
        <p:spPr>
          <a:xfrm>
            <a:off x="6040218" y="1291640"/>
            <a:ext cx="4386925" cy="15862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21063-397D-4821-9189-6673D4DB648B}"/>
              </a:ext>
            </a:extLst>
          </p:cNvPr>
          <p:cNvSpPr txBox="1"/>
          <p:nvPr/>
        </p:nvSpPr>
        <p:spPr>
          <a:xfrm>
            <a:off x="5145624" y="1632535"/>
            <a:ext cx="5469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=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3326689" y="349484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21602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geometries using for loop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674500" y="1234313"/>
            <a:ext cx="6044312" cy="27469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endParaRPr lang="en-US" dirty="0">
              <a:solidFill>
                <a:srgbClr val="0000FF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0)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</p:txBody>
      </p:sp>
    </p:spTree>
    <p:extLst>
      <p:ext uri="{BB962C8B-B14F-4D97-AF65-F5344CB8AC3E}">
        <p14:creationId xmlns:p14="http://schemas.microsoft.com/office/powerpoint/2010/main" val="112921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4293" y="2432202"/>
            <a:ext cx="9981456" cy="2319411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</a:t>
            </a:r>
            <a:r>
              <a:rPr lang="en-US" sz="5000" dirty="0">
                <a:solidFill>
                  <a:schemeClr val="tx1"/>
                </a:solidFill>
                <a:latin typeface="Ubuntu Light" panose="020B0304030602030204" pitchFamily="34" charset="0"/>
              </a:rPr>
              <a:t>:</a:t>
            </a:r>
            <a:br>
              <a:rPr lang="en-US" sz="50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5000" dirty="0">
                <a:solidFill>
                  <a:schemeClr val="tx1"/>
                </a:solidFill>
                <a:latin typeface="Ubuntu Light" panose="020B0304030602030204" pitchFamily="34" charset="0"/>
              </a:rPr>
              <a:t>List, loop and some </a:t>
            </a:r>
            <a:r>
              <a:rPr lang="en-US" sz="5000" dirty="0" err="1">
                <a:solidFill>
                  <a:schemeClr val="tx1"/>
                </a:solidFill>
                <a:latin typeface="Ubuntu Light" panose="020B0304030602030204" pitchFamily="34" charset="0"/>
              </a:rPr>
              <a:t>maths</a:t>
            </a:r>
            <a:endParaRPr lang="en-US" sz="5000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8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00" r="27670"/>
          <a:stretch/>
        </p:blipFill>
        <p:spPr>
          <a:xfrm>
            <a:off x="1" y="1593130"/>
            <a:ext cx="12192000" cy="526487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13597" y="1149983"/>
            <a:ext cx="6116387" cy="2494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Create and list of points using a “for” loop with some simple math rules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</a:rPr>
              <a:t>Draw a curve through these points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4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Create a list using for loop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39925" y="2027348"/>
            <a:ext cx="5244351" cy="37790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10):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alpha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x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y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z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(x, y, z))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77" y="2027348"/>
            <a:ext cx="5181600" cy="3924300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057406" y="2027348"/>
            <a:ext cx="58934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609E60"/>
                </a:solidFill>
                <a:effectLst/>
                <a:uLnTx/>
                <a:uFillTx/>
                <a:latin typeface="Ubuntu Light" panose="020B0304030602030204" pitchFamily="34" charset="0"/>
              </a:rPr>
              <a:t>Y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0895631" y="5088346"/>
            <a:ext cx="58934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934544"/>
                </a:solidFill>
                <a:effectLst/>
                <a:uLnTx/>
                <a:uFillTx/>
                <a:latin typeface="Ubuntu Light" panose="020B0304030602030204" pitchFamily="34" charset="0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9979512" y="3559800"/>
            <a:ext cx="213360" cy="2133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0235297" y="2774428"/>
            <a:ext cx="830580" cy="473272"/>
          </a:xfrm>
          <a:prstGeom prst="wedgeRoundRectCallout">
            <a:avLst>
              <a:gd name="adj1" fmla="val -50191"/>
              <a:gd name="adj2" fmla="val 1027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i = 3</a:t>
            </a:r>
          </a:p>
        </p:txBody>
      </p:sp>
      <p:cxnSp>
        <p:nvCxnSpPr>
          <p:cNvPr id="20" name="Straight Connector 19"/>
          <p:cNvCxnSpPr>
            <a:endCxn id="7" idx="3"/>
          </p:cNvCxnSpPr>
          <p:nvPr/>
        </p:nvCxnSpPr>
        <p:spPr>
          <a:xfrm flipV="1">
            <a:off x="8546952" y="3741914"/>
            <a:ext cx="1463806" cy="1346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4"/>
          </p:cNvCxnSpPr>
          <p:nvPr/>
        </p:nvCxnSpPr>
        <p:spPr>
          <a:xfrm>
            <a:off x="10086192" y="3773160"/>
            <a:ext cx="0" cy="1315186"/>
          </a:xfrm>
          <a:prstGeom prst="line">
            <a:avLst/>
          </a:prstGeom>
          <a:ln w="19050">
            <a:solidFill>
              <a:srgbClr val="9345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2"/>
          </p:cNvCxnSpPr>
          <p:nvPr/>
        </p:nvCxnSpPr>
        <p:spPr>
          <a:xfrm flipH="1">
            <a:off x="8546952" y="3666480"/>
            <a:ext cx="1432560" cy="0"/>
          </a:xfrm>
          <a:prstGeom prst="line">
            <a:avLst/>
          </a:prstGeom>
          <a:ln w="19050">
            <a:solidFill>
              <a:srgbClr val="609E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660122" y="4672189"/>
            <a:ext cx="1426070" cy="914295"/>
            <a:chOff x="8660122" y="4341989"/>
            <a:chExt cx="1426070" cy="914295"/>
          </a:xfrm>
        </p:grpSpPr>
        <p:sp>
          <p:nvSpPr>
            <p:cNvPr id="27" name="Rounded Rectangular Callout 26"/>
            <p:cNvSpPr/>
            <p:nvPr/>
          </p:nvSpPr>
          <p:spPr>
            <a:xfrm>
              <a:off x="9255612" y="4940260"/>
              <a:ext cx="830580" cy="316024"/>
            </a:xfrm>
            <a:prstGeom prst="wedgeRoundRectCallout">
              <a:avLst>
                <a:gd name="adj1" fmla="val -52626"/>
                <a:gd name="adj2" fmla="val -16538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cs typeface="Segoe UI" panose="020B0502040204020203" pitchFamily="34" charset="0"/>
                </a:rPr>
                <a:t>alpha</a:t>
              </a:r>
            </a:p>
          </p:txBody>
        </p:sp>
        <p:sp>
          <p:nvSpPr>
            <p:cNvPr id="28" name="Arc 27"/>
            <p:cNvSpPr/>
            <p:nvPr/>
          </p:nvSpPr>
          <p:spPr>
            <a:xfrm rot="1299015">
              <a:off x="8660122" y="4341989"/>
              <a:ext cx="526256" cy="590550"/>
            </a:xfrm>
            <a:prstGeom prst="arc">
              <a:avLst/>
            </a:prstGeom>
            <a:ln w="38100">
              <a:solidFill>
                <a:srgbClr val="EA63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A6312"/>
                </a:solidFill>
                <a:effectLst/>
                <a:uLnTx/>
                <a:uFillTx/>
                <a:latin typeface="Ubuntu Light" panose="020B0304030602030204" pitchFamily="34" charset="0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Step 1: Create points along a circle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4284661" y="2168548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oCurve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Create a list using for loop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Step 2: raising the z coordinates to create the helix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03" t="5394" r="9031" b="4101"/>
          <a:stretch/>
        </p:blipFill>
        <p:spPr>
          <a:xfrm>
            <a:off x="7937500" y="1225565"/>
            <a:ext cx="4254500" cy="5632435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639926" y="2027348"/>
            <a:ext cx="5179506" cy="39162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alpha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x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y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z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(x, y, z))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4284661" y="2168548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oCurve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gorithm icon vector isolated on white background for your web and mobile app design, Algorithm logo concept">
            <a:extLst>
              <a:ext uri="{FF2B5EF4-FFF2-40B4-BE49-F238E27FC236}">
                <a16:creationId xmlns:a16="http://schemas.microsoft.com/office/drawing/2014/main" id="{3A8058A0-669D-4334-B6C8-B9611AAD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58" y="2305020"/>
            <a:ext cx="2786374" cy="27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hal-robotics.com/wp-content/uploads/2017/08/CAD-300x300.jpg">
            <a:extLst>
              <a:ext uri="{FF2B5EF4-FFF2-40B4-BE49-F238E27FC236}">
                <a16:creationId xmlns:a16="http://schemas.microsoft.com/office/drawing/2014/main" id="{62F4C0F8-0F69-4B8C-81A3-826750E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977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76" y="3698207"/>
            <a:ext cx="3651372" cy="1944953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endParaRPr lang="en-US" sz="1800" dirty="0">
              <a:latin typeface="Ubuntu Light" panose="020B0304030602030204" pitchFamily="34" charset="0"/>
            </a:endParaRPr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endParaRPr lang="en-US" sz="1800" dirty="0">
              <a:latin typeface="Ubuntu Light" panose="020B0304030602030204" pitchFamily="34" charset="0"/>
            </a:endParaRPr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None/>
            </a:pPr>
            <a:r>
              <a:rPr lang="en-US" sz="1800" dirty="0">
                <a:latin typeface="Ubuntu Light" panose="020B0304030602030204" pitchFamily="34" charset="0"/>
              </a:rPr>
              <a:t>Python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>
                <a:latin typeface="Ubuntu Light" panose="020B0304030602030204" pitchFamily="34" charset="0"/>
              </a:rPr>
              <a:t>4</a:t>
            </a:fld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767DF2-7898-409F-B8BC-75E1E4BAF80B}"/>
              </a:ext>
            </a:extLst>
          </p:cNvPr>
          <p:cNvSpPr txBox="1">
            <a:spLocks/>
          </p:cNvSpPr>
          <p:nvPr/>
        </p:nvSpPr>
        <p:spPr>
          <a:xfrm>
            <a:off x="9429275" y="4083218"/>
            <a:ext cx="1429540" cy="1559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endParaRPr lang="en-US" sz="1800" dirty="0">
              <a:latin typeface="Ubuntu Light" panose="020B0304030602030204" pitchFamily="34" charset="0"/>
            </a:endParaRPr>
          </a:p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endParaRPr lang="en-US" sz="1800" dirty="0">
              <a:latin typeface="Ubuntu Light" panose="020B0304030602030204" pitchFamily="34" charset="0"/>
            </a:endParaRPr>
          </a:p>
          <a:p>
            <a:pPr marL="0" indent="0" algn="ctr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1800" dirty="0">
                <a:latin typeface="Ubuntu Light" panose="020B0304030602030204" pitchFamily="34" charset="0"/>
              </a:rPr>
              <a:t>Algorithms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7F9E22-F328-4EE7-8DC1-81A9C4938863}"/>
              </a:ext>
            </a:extLst>
          </p:cNvPr>
          <p:cNvSpPr txBox="1">
            <a:spLocks/>
          </p:cNvSpPr>
          <p:nvPr/>
        </p:nvSpPr>
        <p:spPr>
          <a:xfrm>
            <a:off x="4840169" y="4937130"/>
            <a:ext cx="2717207" cy="84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1800" dirty="0">
                <a:latin typeface="Ubuntu Light" panose="020B0304030602030204" pitchFamily="34" charset="0"/>
              </a:rPr>
              <a:t>Rhino/Grasshopper API programming library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49ECB2-816A-497B-A4FD-C5F1F0439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687" y="3230479"/>
            <a:ext cx="1047750" cy="104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602CCF-7DA4-4065-9C08-45E6E1DFA86F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Three categories</a:t>
            </a:r>
          </a:p>
        </p:txBody>
      </p:sp>
    </p:spTree>
    <p:extLst>
      <p:ext uri="{BB962C8B-B14F-4D97-AF65-F5344CB8AC3E}">
        <p14:creationId xmlns:p14="http://schemas.microsoft.com/office/powerpoint/2010/main" val="38452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338" r="37856"/>
          <a:stretch/>
        </p:blipFill>
        <p:spPr>
          <a:xfrm>
            <a:off x="7967539" y="844450"/>
            <a:ext cx="4224461" cy="601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Create a list using for loop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0687" y="925172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Step 3: draw a curve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39926" y="2027348"/>
            <a:ext cx="7205626" cy="42271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alpha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x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y = 10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(alpha)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z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(x, y, z))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oCurve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r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g.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NurbsCurve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CreateInterpolatedCurve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(points, 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6214045" y="2166194"/>
            <a:ext cx="1453222" cy="168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oPoints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oCurve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6128" y="2734282"/>
            <a:ext cx="9981456" cy="913948"/>
          </a:xfrm>
        </p:spPr>
        <p:txBody>
          <a:bodyPr/>
          <a:lstStyle/>
          <a:p>
            <a:pPr algn="ctr"/>
            <a:r>
              <a:rPr lang="en-US" sz="7000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</a:t>
            </a:r>
            <a:br>
              <a:rPr lang="en-US" sz="70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Ubuntu Light" panose="020B0304030602030204" pitchFamily="34" charset="0"/>
              </a:rPr>
              <a:t>Lists 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4519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0702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center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[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]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(center, 0.5)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List of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45" y="853440"/>
            <a:ext cx="4306455" cy="60045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Lists 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12091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0702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point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center = point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(center, 0.5)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List of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545" y="853440"/>
            <a:ext cx="4306455" cy="60045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Lists as input parameters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0687" y="85344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Accessing element of a list without knowing the current index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3385391"/>
            <a:ext cx="6774228" cy="32531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spheres = []</a:t>
            </a:r>
          </a:p>
          <a:p>
            <a:endParaRPr lang="en-US" dirty="0">
              <a:solidFill>
                <a:srgbClr val="0000FF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center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[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]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r = 0.75 + 0.25 *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cos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 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(center, r)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spheres.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mySphere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spheres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E36CD-A1AE-42B7-8101-C41FC862FC50}"/>
              </a:ext>
            </a:extLst>
          </p:cNvPr>
          <p:cNvSpPr txBox="1">
            <a:spLocks/>
          </p:cNvSpPr>
          <p:nvPr/>
        </p:nvSpPr>
        <p:spPr>
          <a:xfrm>
            <a:off x="570687" y="1766701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List of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oSpheres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Live Example: Lists as input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270" y="1314996"/>
            <a:ext cx="3971730" cy="55604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0687" y="85344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… but, with the index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 we can do extra stuff</a:t>
            </a:r>
          </a:p>
        </p:txBody>
      </p:sp>
    </p:spTree>
    <p:extLst>
      <p:ext uri="{BB962C8B-B14F-4D97-AF65-F5344CB8AC3E}">
        <p14:creationId xmlns:p14="http://schemas.microsoft.com/office/powerpoint/2010/main" val="14674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459874"/>
            <a:ext cx="9981456" cy="2218262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Ubuntu Light" panose="020B0304030602030204" pitchFamily="34" charset="0"/>
              </a:rPr>
              <a:t>Two common </a:t>
            </a:r>
            <a:br>
              <a:rPr lang="en-US" sz="60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6000" dirty="0">
                <a:solidFill>
                  <a:schemeClr val="tx1"/>
                </a:solidFill>
                <a:latin typeface="Ubuntu Light" panose="020B0304030602030204" pitchFamily="34" charset="0"/>
              </a:rPr>
              <a:t>list programming patterns</a:t>
            </a:r>
          </a:p>
        </p:txBody>
      </p:sp>
    </p:spTree>
    <p:extLst>
      <p:ext uri="{BB962C8B-B14F-4D97-AF65-F5344CB8AC3E}">
        <p14:creationId xmlns:p14="http://schemas.microsoft.com/office/powerpoint/2010/main" val="2725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Summation/Accumulation/Aggregation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1536221"/>
            <a:ext cx="6543987" cy="4808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numbers = [2, 3, 2, 1, 6, 9, 8, 2]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Let’s say we have a list of numbers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2614124"/>
            <a:ext cx="6543987" cy="1697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(numbers)):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sum = sum + numbers[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E5268-BADE-43FC-BD0C-0C3AAB7D5EE8}"/>
              </a:ext>
            </a:extLst>
          </p:cNvPr>
          <p:cNvSpPr/>
          <p:nvPr/>
        </p:nvSpPr>
        <p:spPr>
          <a:xfrm>
            <a:off x="567175" y="2201534"/>
            <a:ext cx="587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We can use for loop to compute the sum of all elements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9BCE876-7D1A-44E1-9F00-5B4F4FED316E}"/>
              </a:ext>
            </a:extLst>
          </p:cNvPr>
          <p:cNvSpPr txBox="1">
            <a:spLocks/>
          </p:cNvSpPr>
          <p:nvPr/>
        </p:nvSpPr>
        <p:spPr>
          <a:xfrm>
            <a:off x="567175" y="4782252"/>
            <a:ext cx="6543987" cy="1697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sum +=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sum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FB2CA-6563-4BE0-939E-ABF5E5CDF9C8}"/>
              </a:ext>
            </a:extLst>
          </p:cNvPr>
          <p:cNvSpPr/>
          <p:nvPr/>
        </p:nvSpPr>
        <p:spPr>
          <a:xfrm>
            <a:off x="567175" y="441292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Equivalently …</a:t>
            </a:r>
          </a:p>
        </p:txBody>
      </p:sp>
    </p:spTree>
    <p:extLst>
      <p:ext uri="{BB962C8B-B14F-4D97-AF65-F5344CB8AC3E}">
        <p14:creationId xmlns:p14="http://schemas.microsoft.com/office/powerpoint/2010/main" val="40387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Summation/Accumulation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3517422"/>
            <a:ext cx="6543987" cy="26951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centroid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rg.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(0, 0, 0)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point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centroid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+= point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centroid /=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oCentroid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centroid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4838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Compute the centroid of a set of input points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9267-853B-4649-AB94-95C4C397BFA2}"/>
              </a:ext>
            </a:extLst>
          </p:cNvPr>
          <p:cNvSpPr txBox="1">
            <a:spLocks/>
          </p:cNvSpPr>
          <p:nvPr/>
        </p:nvSpPr>
        <p:spPr>
          <a:xfrm>
            <a:off x="567175" y="1568860"/>
            <a:ext cx="3340043" cy="172474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List of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oCentroid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Finding the “extreme” element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1BD0CD-F5D7-47DC-97D3-E945553C47F3}"/>
              </a:ext>
            </a:extLst>
          </p:cNvPr>
          <p:cNvSpPr txBox="1">
            <a:spLocks/>
          </p:cNvSpPr>
          <p:nvPr/>
        </p:nvSpPr>
        <p:spPr>
          <a:xfrm>
            <a:off x="567175" y="1536222"/>
            <a:ext cx="6543987" cy="4808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numbers = [2, 3, 2, 1, 6, 9, 8, 2]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Let’s say we have a list of numbers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2614124"/>
            <a:ext cx="6543987" cy="2110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smallest = numbers[0]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 &lt; smallest: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smallest =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smallest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E5268-BADE-43FC-BD0C-0C3AAB7D5EE8}"/>
              </a:ext>
            </a:extLst>
          </p:cNvPr>
          <p:cNvSpPr/>
          <p:nvPr/>
        </p:nvSpPr>
        <p:spPr>
          <a:xfrm>
            <a:off x="567174" y="2201534"/>
            <a:ext cx="296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Find the smallest number</a:t>
            </a:r>
          </a:p>
        </p:txBody>
      </p:sp>
    </p:spTree>
    <p:extLst>
      <p:ext uri="{BB962C8B-B14F-4D97-AF65-F5344CB8AC3E}">
        <p14:creationId xmlns:p14="http://schemas.microsoft.com/office/powerpoint/2010/main" val="6104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BF1B3-271A-4F8C-8F94-32E59511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75" y="182190"/>
            <a:ext cx="9981456" cy="58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Finding the “extreme” element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EACAE-947F-495A-8CD2-2C7B8C7E1FDD}"/>
              </a:ext>
            </a:extLst>
          </p:cNvPr>
          <p:cNvSpPr/>
          <p:nvPr/>
        </p:nvSpPr>
        <p:spPr>
          <a:xfrm>
            <a:off x="567175" y="1058847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Finding the nearest point relative to a reference point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0C5B8C-25A4-41A3-845C-71A985F57E66}"/>
              </a:ext>
            </a:extLst>
          </p:cNvPr>
          <p:cNvSpPr txBox="1">
            <a:spLocks/>
          </p:cNvSpPr>
          <p:nvPr/>
        </p:nvSpPr>
        <p:spPr>
          <a:xfrm>
            <a:off x="567175" y="4002305"/>
            <a:ext cx="9981456" cy="2110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nearest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[0]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point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DistanceTo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iReference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 &lt;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nearest.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DistanceTo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iReference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nearest = point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oNearest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nearest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228F90-B9F7-4139-9A93-EAFAD435278A}"/>
              </a:ext>
            </a:extLst>
          </p:cNvPr>
          <p:cNvSpPr txBox="1">
            <a:spLocks/>
          </p:cNvSpPr>
          <p:nvPr/>
        </p:nvSpPr>
        <p:spPr>
          <a:xfrm>
            <a:off x="567175" y="1603334"/>
            <a:ext cx="3340043" cy="19363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List of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iReference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oNearest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735" y="2776305"/>
            <a:ext cx="9981456" cy="1350422"/>
          </a:xfrm>
        </p:spPr>
        <p:txBody>
          <a:bodyPr/>
          <a:lstStyle/>
          <a:p>
            <a:pPr algn="ctr"/>
            <a:r>
              <a:rPr lang="en-US" sz="8000" dirty="0">
                <a:latin typeface="Ubuntu Light" panose="020B0304030602030204" pitchFamily="34" charset="0"/>
              </a:rPr>
              <a:t>Python in Rhino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>
                <a:latin typeface="Ubuntu Light" panose="020B0304030602030204" pitchFamily="34" charset="0"/>
              </a:rPr>
              <a:t>5</a:t>
            </a:fld>
            <a:endParaRPr lang="en-US"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735261"/>
            <a:ext cx="9981456" cy="913948"/>
          </a:xfrm>
        </p:spPr>
        <p:txBody>
          <a:bodyPr/>
          <a:lstStyle/>
          <a:p>
            <a:pPr algn="ctr"/>
            <a:r>
              <a:rPr lang="en-US" sz="10000" dirty="0">
                <a:solidFill>
                  <a:schemeClr val="tx1"/>
                </a:solidFill>
                <a:latin typeface="Ubuntu Light" panose="020B0304030602030204" pitchFamily="34" charset="0"/>
              </a:rPr>
              <a:t>Nested Loops</a:t>
            </a:r>
          </a:p>
        </p:txBody>
      </p:sp>
    </p:spTree>
    <p:extLst>
      <p:ext uri="{BB962C8B-B14F-4D97-AF65-F5344CB8AC3E}">
        <p14:creationId xmlns:p14="http://schemas.microsoft.com/office/powerpoint/2010/main" val="16388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Nested loops: A for loop within a for loop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674500" y="1178165"/>
            <a:ext cx="6044312" cy="147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2):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lang="en-US" dirty="0" err="1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 = "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+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</a:p>
          <a:p>
            <a:r>
              <a:rPr lang="en-US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j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3):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  j = " 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+ j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05C3A-A314-47B9-AFDB-57A59B98D599}"/>
              </a:ext>
            </a:extLst>
          </p:cNvPr>
          <p:cNvSpPr txBox="1">
            <a:spLocks/>
          </p:cNvSpPr>
          <p:nvPr/>
        </p:nvSpPr>
        <p:spPr>
          <a:xfrm>
            <a:off x="674500" y="2858557"/>
            <a:ext cx="6044311" cy="247191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j = 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a 2D grid of points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333807"/>
            <a:ext cx="7886795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j, 0.0))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0FF296-FFA9-4730-8FD2-ECB26BA12765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3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a 2D grid of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21E95-20CE-41EC-91DF-9E0A56C30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6" b="13789"/>
          <a:stretch/>
        </p:blipFill>
        <p:spPr>
          <a:xfrm>
            <a:off x="0" y="1201271"/>
            <a:ext cx="12192000" cy="5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Adjusting the heights to create wavy effect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333807"/>
            <a:ext cx="7886795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j, z))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0FF296-FFA9-4730-8FD2-ECB26BA12765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Adjusting the heights to create wavy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12548-BA7F-4FE1-BD98-8C02EC65D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 b="9974"/>
          <a:stretch/>
        </p:blipFill>
        <p:spPr>
          <a:xfrm>
            <a:off x="0" y="1407459"/>
            <a:ext cx="12210707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a list of wavy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DB29D-216F-43A9-B0F4-0FFF11A41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1" b="11133"/>
          <a:stretch/>
        </p:blipFill>
        <p:spPr>
          <a:xfrm>
            <a:off x="-157" y="1414490"/>
            <a:ext cx="12192157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a list of wavy curves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8" y="1333807"/>
            <a:ext cx="7730630" cy="4744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curves = []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   points = []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j, z))</a:t>
            </a: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   curve = </a:t>
            </a:r>
            <a:r>
              <a:rPr lang="en-GB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GB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NurbsCurve</a:t>
            </a:r>
            <a:r>
              <a:rPr lang="en-GB" dirty="0" err="1">
                <a:latin typeface="Ubuntu Light" panose="020B0304030602030204" pitchFamily="34" charset="0"/>
                <a:ea typeface="Iosevka" panose="02000509000000000000" pitchFamily="49" charset="0"/>
              </a:rPr>
              <a:t>.CreateInterpolatedCurve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(points, 3)</a:t>
            </a: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Ubuntu Light" panose="020B0304030602030204" pitchFamily="34" charset="0"/>
                <a:ea typeface="Iosevka" panose="02000509000000000000" pitchFamily="49" charset="0"/>
              </a:rPr>
              <a:t>curves.append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(curve)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= curves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26F96A8-086D-4315-9343-FF63B30F8171}"/>
              </a:ext>
            </a:extLst>
          </p:cNvPr>
          <p:cNvSpPr txBox="1">
            <a:spLocks/>
          </p:cNvSpPr>
          <p:nvPr/>
        </p:nvSpPr>
        <p:spPr>
          <a:xfrm>
            <a:off x="8626193" y="1333807"/>
            <a:ext cx="3092565" cy="1453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INPUTS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OUTPUTS: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Creating a loft surface from the wavy curves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8" y="1333807"/>
            <a:ext cx="11226866" cy="474426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endParaRPr lang="en-GB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curves = []</a:t>
            </a:r>
          </a:p>
          <a:p>
            <a:endParaRPr lang="en-GB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points = []</a:t>
            </a:r>
          </a:p>
          <a:p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pl-PL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    z = math.</a:t>
            </a:r>
            <a:r>
              <a:rPr lang="pl-PL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sz="1600" dirty="0">
                <a:latin typeface="Ubuntu Light" panose="020B0304030602030204" pitchFamily="34" charset="0"/>
                <a:ea typeface="Iosevka" panose="02000509000000000000" pitchFamily="49" charset="0"/>
              </a:rPr>
              <a:t>(i * 0.4) * math.</a:t>
            </a:r>
            <a:r>
              <a:rPr lang="pl-PL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sz="1600" dirty="0">
                <a:latin typeface="Ubuntu Light" panose="020B0304030602030204" pitchFamily="34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points.append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sz="1600" dirty="0">
                <a:latin typeface="Ubuntu Light" panose="020B0304030602030204" pitchFamily="34" charset="0"/>
                <a:ea typeface="Iosevka" panose="02000509000000000000" pitchFamily="49" charset="0"/>
              </a:rPr>
              <a:t>, j, z))</a:t>
            </a:r>
          </a:p>
          <a:p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curve = 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NurbsCurve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.CreateInterpolatedCurve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(points, 3)</a:t>
            </a:r>
          </a:p>
          <a:p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curves.append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(curve)</a:t>
            </a:r>
          </a:p>
          <a:p>
            <a:endParaRPr lang="en-US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brep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Brep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.CreateFromLoft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(curves, rg.</a:t>
            </a:r>
            <a:r>
              <a:rPr lang="en-GB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.Unset, rg.</a:t>
            </a:r>
            <a:r>
              <a:rPr lang="en-GB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.Unset, 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lang="en-GB" sz="1600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LoftType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.Normal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lang="en-GB" sz="16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False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endParaRPr lang="en-GB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lang="en-GB" sz="1600" dirty="0"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lang="en-GB" sz="1600" dirty="0" err="1">
                <a:latin typeface="Ubuntu Light" panose="020B0304030602030204" pitchFamily="34" charset="0"/>
                <a:ea typeface="Iosevka" panose="02000509000000000000" pitchFamily="49" charset="0"/>
              </a:rPr>
              <a:t>brep</a:t>
            </a:r>
            <a:endParaRPr lang="en-US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endParaRPr lang="en-US" sz="1600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753789"/>
            <a:ext cx="9981456" cy="1350422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Ubuntu Light" panose="020B0304030602030204" pitchFamily="34" charset="0"/>
              </a:rPr>
              <a:t>Nested Lists</a:t>
            </a:r>
          </a:p>
        </p:txBody>
      </p:sp>
    </p:spTree>
    <p:extLst>
      <p:ext uri="{BB962C8B-B14F-4D97-AF65-F5344CB8AC3E}">
        <p14:creationId xmlns:p14="http://schemas.microsoft.com/office/powerpoint/2010/main" val="1123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A6756-C516-44CB-91D4-71E67A787443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The Python Code Editor in Rhino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5F0D9-DF52-41B4-A553-A3CF6353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14" y="1447312"/>
            <a:ext cx="6989372" cy="48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6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Nested list: a list whose elements are also lists!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8982" y="2023598"/>
            <a:ext cx="8547418" cy="508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 [0, 1], [2, 3, 4], [2] 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48982" y="3361579"/>
            <a:ext cx="8547418" cy="13467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([0, 1])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([2, 3, 4])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([2])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982" y="1387201"/>
            <a:ext cx="3260872" cy="5289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>
                <a:latin typeface="Ubuntu Light" panose="020B0304030602030204" pitchFamily="34" charset="0"/>
              </a:rPr>
              <a:t>Define a nested list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8982" y="2808111"/>
            <a:ext cx="3260872" cy="52890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>
                <a:latin typeface="Ubuntu Light" panose="020B0304030602030204" pitchFamily="34" charset="0"/>
              </a:rPr>
              <a:t>Or, equivalently…</a:t>
            </a:r>
          </a:p>
        </p:txBody>
      </p:sp>
    </p:spTree>
    <p:extLst>
      <p:ext uri="{BB962C8B-B14F-4D97-AF65-F5344CB8AC3E}">
        <p14:creationId xmlns:p14="http://schemas.microsoft.com/office/powerpoint/2010/main" val="893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Retrieving elements from a nested list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8981" y="2023598"/>
            <a:ext cx="10633393" cy="17483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 [0, 1], [2, 3, 4], [2] 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firstSublist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[1]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This will give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sublist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[2, 3, 4]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myNestedList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[1][0]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This will give the zeroth element in the first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sublist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Nested List: an multidimensional structure to store stuff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473507" y="2759792"/>
            <a:ext cx="4594544" cy="5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 [0, 2, 4], [1, 3, 5] 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9353" y="1657819"/>
            <a:ext cx="7652068" cy="7559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>
                <a:latin typeface="Ubuntu Light" panose="020B0304030602030204" pitchFamily="34" charset="0"/>
              </a:rPr>
              <a:t>A matrix can be described naturally by a nested list</a:t>
            </a:r>
          </a:p>
        </p:txBody>
      </p:sp>
      <p:sp>
        <p:nvSpPr>
          <p:cNvPr id="3" name="Rectangle 2"/>
          <p:cNvSpPr/>
          <p:nvPr/>
        </p:nvSpPr>
        <p:spPr>
          <a:xfrm>
            <a:off x="969216" y="2773771"/>
            <a:ext cx="1856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myMatrix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    =</a:t>
            </a:r>
          </a:p>
        </p:txBody>
      </p:sp>
      <p:sp>
        <p:nvSpPr>
          <p:cNvPr id="8" name="Rectangle 7"/>
          <p:cNvSpPr/>
          <p:nvPr/>
        </p:nvSpPr>
        <p:spPr>
          <a:xfrm>
            <a:off x="2407816" y="2280902"/>
            <a:ext cx="22236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(      )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5398" y="2519027"/>
            <a:ext cx="15392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0    2    4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1    3    5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11976" y="2904831"/>
            <a:ext cx="8667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9352" y="3950390"/>
            <a:ext cx="10312497" cy="755924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>
                <a:latin typeface="Ubuntu Light" panose="020B0304030602030204" pitchFamily="34" charset="0"/>
              </a:rPr>
              <a:t>Retrieving an item from the matrix is just a matter of using the index operator (the “square-bracket” operator) 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17432" y="5095715"/>
            <a:ext cx="10750668" cy="1051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Retrieve the item at the zeroth row, first column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item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myMatrix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[0][1]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item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This will display “2”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3" grpId="0"/>
      <p:bldP spid="8" grpId="0"/>
      <p:bldP spid="9" grpId="0"/>
      <p:bldP spid="10" grpId="0" animBg="1"/>
      <p:bldP spid="11" grpId="0" build="p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Nested List: an multidimensional structure to store stuff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473507" y="2759792"/>
            <a:ext cx="4594544" cy="5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 = [ [A, B, C], [D, E, F] ]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50777" y="1121335"/>
            <a:ext cx="10045797" cy="75592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>
                <a:latin typeface="Ubuntu Light" panose="020B0304030602030204" pitchFamily="34" charset="0"/>
              </a:rPr>
              <a:t>Guess what, we can store a 2D array of Point3d in a 2D nested list too 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17432" y="5095715"/>
            <a:ext cx="10750668" cy="10516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Retrieve the point at the first row, second column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 = points[1][2]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C37F8F-FCAB-4BD3-91ED-34B65E5D2596}"/>
              </a:ext>
            </a:extLst>
          </p:cNvPr>
          <p:cNvSpPr/>
          <p:nvPr/>
        </p:nvSpPr>
        <p:spPr>
          <a:xfrm>
            <a:off x="2590028" y="2288193"/>
            <a:ext cx="1850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A    B   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D    E    F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7A6CC0-671B-46A9-A1FF-B9B727155255}"/>
              </a:ext>
            </a:extLst>
          </p:cNvPr>
          <p:cNvGrpSpPr/>
          <p:nvPr/>
        </p:nvGrpSpPr>
        <p:grpSpPr>
          <a:xfrm>
            <a:off x="1659361" y="1880952"/>
            <a:ext cx="3500166" cy="2601409"/>
            <a:chOff x="1659361" y="1880952"/>
            <a:chExt cx="3500166" cy="2601409"/>
          </a:xfrm>
        </p:grpSpPr>
        <p:sp>
          <p:nvSpPr>
            <p:cNvPr id="9" name="Rectangle 8"/>
            <p:cNvSpPr/>
            <p:nvPr/>
          </p:nvSpPr>
          <p:spPr>
            <a:xfrm>
              <a:off x="4660232" y="3928363"/>
              <a:ext cx="49929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Ubuntu Light" panose="020B0304030602030204" pitchFamily="34" charset="0"/>
                  <a:cs typeface="Segoe UI" panose="020B0502040204020203" pitchFamily="34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58EE10-5D16-4501-8CBB-5338725F8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9009" y="2400577"/>
              <a:ext cx="0" cy="178669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FB60B1-680A-43AC-B7EB-A302BAAF417E}"/>
                </a:ext>
              </a:extLst>
            </p:cNvPr>
            <p:cNvCxnSpPr>
              <a:cxnSpLocks/>
            </p:cNvCxnSpPr>
            <p:nvPr/>
          </p:nvCxnSpPr>
          <p:spPr>
            <a:xfrm>
              <a:off x="1909009" y="4187269"/>
              <a:ext cx="275122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6D278D-FA81-405B-A13E-1998B969A59D}"/>
                </a:ext>
              </a:extLst>
            </p:cNvPr>
            <p:cNvSpPr/>
            <p:nvPr/>
          </p:nvSpPr>
          <p:spPr>
            <a:xfrm>
              <a:off x="1659361" y="1880952"/>
              <a:ext cx="49929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Ubuntu Light" panose="020B0304030602030204" pitchFamily="34" charset="0"/>
                  <a:cs typeface="Segoe UI" panose="020B0502040204020203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12" grpId="0" animBg="1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Previously, we stored a 2D array of points in a 1D list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7" y="1061091"/>
            <a:ext cx="7886795" cy="36552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GB" dirty="0"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        z =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(i * 0.4) * math.</a:t>
            </a:r>
            <a:r>
              <a:rPr lang="pl-PL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lang="pl-PL" dirty="0">
                <a:latin typeface="Ubuntu Light" panose="020B0304030602030204" pitchFamily="34" charset="0"/>
                <a:ea typeface="Iosevka" panose="02000509000000000000" pitchFamily="49" charset="0"/>
              </a:rPr>
              <a:t>(j * 0.7)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lang="en-US" dirty="0" err="1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lang="en-US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, j, z))</a:t>
            </a:r>
          </a:p>
          <a:p>
            <a:endParaRPr lang="en-US" dirty="0"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</a:p>
          <a:p>
            <a:endParaRPr lang="en-GB" dirty="0"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D62AC-5E7A-4969-8E16-928987BD2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 b="9974"/>
          <a:stretch/>
        </p:blipFill>
        <p:spPr>
          <a:xfrm>
            <a:off x="5597246" y="3933411"/>
            <a:ext cx="6594754" cy="29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D8FAD3-BBF5-4988-8656-8AEB06704FB7}"/>
              </a:ext>
            </a:extLst>
          </p:cNvPr>
          <p:cNvCxnSpPr>
            <a:cxnSpLocks/>
          </p:cNvCxnSpPr>
          <p:nvPr/>
        </p:nvCxnSpPr>
        <p:spPr>
          <a:xfrm>
            <a:off x="2312068" y="1702280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F6301F-0BEF-4E40-ABCB-F3ED8714C86D}"/>
              </a:ext>
            </a:extLst>
          </p:cNvPr>
          <p:cNvCxnSpPr>
            <a:cxnSpLocks/>
          </p:cNvCxnSpPr>
          <p:nvPr/>
        </p:nvCxnSpPr>
        <p:spPr>
          <a:xfrm flipV="1">
            <a:off x="2312068" y="1708038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12C641-B2ED-4078-BBB7-9985985F3EEB}"/>
              </a:ext>
            </a:extLst>
          </p:cNvPr>
          <p:cNvCxnSpPr>
            <a:cxnSpLocks/>
          </p:cNvCxnSpPr>
          <p:nvPr/>
        </p:nvCxnSpPr>
        <p:spPr>
          <a:xfrm>
            <a:off x="3809683" y="169011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D7613C-2A54-4156-9939-252634D14F20}"/>
              </a:ext>
            </a:extLst>
          </p:cNvPr>
          <p:cNvCxnSpPr>
            <a:cxnSpLocks/>
          </p:cNvCxnSpPr>
          <p:nvPr/>
        </p:nvCxnSpPr>
        <p:spPr>
          <a:xfrm flipV="1">
            <a:off x="3809683" y="169587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9F3DB3E-210D-42EE-98A9-3AD1E286D28D}"/>
              </a:ext>
            </a:extLst>
          </p:cNvPr>
          <p:cNvCxnSpPr>
            <a:cxnSpLocks/>
          </p:cNvCxnSpPr>
          <p:nvPr/>
        </p:nvCxnSpPr>
        <p:spPr>
          <a:xfrm>
            <a:off x="5288676" y="1677127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5B3B9B-3578-4176-9F19-F94C6282E1E7}"/>
              </a:ext>
            </a:extLst>
          </p:cNvPr>
          <p:cNvCxnSpPr>
            <a:cxnSpLocks/>
          </p:cNvCxnSpPr>
          <p:nvPr/>
        </p:nvCxnSpPr>
        <p:spPr>
          <a:xfrm flipV="1">
            <a:off x="5288676" y="1682885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008653-906E-4CB7-9126-03B8CE0187B7}"/>
              </a:ext>
            </a:extLst>
          </p:cNvPr>
          <p:cNvCxnSpPr>
            <a:cxnSpLocks/>
          </p:cNvCxnSpPr>
          <p:nvPr/>
        </p:nvCxnSpPr>
        <p:spPr>
          <a:xfrm>
            <a:off x="6760891" y="1677665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AD33B58-4935-4E71-B52C-52D44CAA8C8A}"/>
              </a:ext>
            </a:extLst>
          </p:cNvPr>
          <p:cNvCxnSpPr>
            <a:cxnSpLocks/>
          </p:cNvCxnSpPr>
          <p:nvPr/>
        </p:nvCxnSpPr>
        <p:spPr>
          <a:xfrm flipV="1">
            <a:off x="6786291" y="1670723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08B0577-B015-494D-84A5-DAB0E3F672B8}"/>
              </a:ext>
            </a:extLst>
          </p:cNvPr>
          <p:cNvCxnSpPr>
            <a:cxnSpLocks/>
          </p:cNvCxnSpPr>
          <p:nvPr/>
        </p:nvCxnSpPr>
        <p:spPr>
          <a:xfrm>
            <a:off x="8269622" y="1716170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10600A8-2786-40FF-9C95-0821185E4C6C}"/>
              </a:ext>
            </a:extLst>
          </p:cNvPr>
          <p:cNvCxnSpPr>
            <a:cxnSpLocks/>
          </p:cNvCxnSpPr>
          <p:nvPr/>
        </p:nvCxnSpPr>
        <p:spPr>
          <a:xfrm flipV="1">
            <a:off x="8269622" y="1721928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94ED69C-802E-4ED2-B4A9-42FC4AB687D2}"/>
              </a:ext>
            </a:extLst>
          </p:cNvPr>
          <p:cNvCxnSpPr>
            <a:cxnSpLocks/>
          </p:cNvCxnSpPr>
          <p:nvPr/>
        </p:nvCxnSpPr>
        <p:spPr>
          <a:xfrm>
            <a:off x="2298724" y="3199764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6B8B5F-C58B-4FAE-B74A-E6DE11A5767A}"/>
              </a:ext>
            </a:extLst>
          </p:cNvPr>
          <p:cNvCxnSpPr>
            <a:cxnSpLocks/>
          </p:cNvCxnSpPr>
          <p:nvPr/>
        </p:nvCxnSpPr>
        <p:spPr>
          <a:xfrm flipV="1">
            <a:off x="2298724" y="3205522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02FCDD-6A40-4C65-8157-77A7430823F5}"/>
              </a:ext>
            </a:extLst>
          </p:cNvPr>
          <p:cNvCxnSpPr>
            <a:cxnSpLocks/>
          </p:cNvCxnSpPr>
          <p:nvPr/>
        </p:nvCxnSpPr>
        <p:spPr>
          <a:xfrm>
            <a:off x="3796339" y="3187602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9910D8E-1279-4DE3-84F2-42E8F8C18034}"/>
              </a:ext>
            </a:extLst>
          </p:cNvPr>
          <p:cNvCxnSpPr>
            <a:cxnSpLocks/>
          </p:cNvCxnSpPr>
          <p:nvPr/>
        </p:nvCxnSpPr>
        <p:spPr>
          <a:xfrm flipV="1">
            <a:off x="3796339" y="3193360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D0FEF2-007D-4D60-9F1D-9D72BF723FB0}"/>
              </a:ext>
            </a:extLst>
          </p:cNvPr>
          <p:cNvCxnSpPr>
            <a:cxnSpLocks/>
          </p:cNvCxnSpPr>
          <p:nvPr/>
        </p:nvCxnSpPr>
        <p:spPr>
          <a:xfrm>
            <a:off x="5275332" y="3174611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E8A20AE-2232-46A1-9134-88E9827948F1}"/>
              </a:ext>
            </a:extLst>
          </p:cNvPr>
          <p:cNvCxnSpPr>
            <a:cxnSpLocks/>
          </p:cNvCxnSpPr>
          <p:nvPr/>
        </p:nvCxnSpPr>
        <p:spPr>
          <a:xfrm flipV="1">
            <a:off x="5275332" y="3180369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5CEB1B-CAE7-4A90-9E7E-7032E10F9FE6}"/>
              </a:ext>
            </a:extLst>
          </p:cNvPr>
          <p:cNvCxnSpPr>
            <a:cxnSpLocks/>
          </p:cNvCxnSpPr>
          <p:nvPr/>
        </p:nvCxnSpPr>
        <p:spPr>
          <a:xfrm>
            <a:off x="6772947" y="3162449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35615F-2E8C-4504-B8E6-59FDF77A1B53}"/>
              </a:ext>
            </a:extLst>
          </p:cNvPr>
          <p:cNvCxnSpPr>
            <a:cxnSpLocks/>
          </p:cNvCxnSpPr>
          <p:nvPr/>
        </p:nvCxnSpPr>
        <p:spPr>
          <a:xfrm flipV="1">
            <a:off x="6772947" y="3168207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DE9870E-9403-4F54-BC00-EC9A53223467}"/>
              </a:ext>
            </a:extLst>
          </p:cNvPr>
          <p:cNvCxnSpPr>
            <a:cxnSpLocks/>
          </p:cNvCxnSpPr>
          <p:nvPr/>
        </p:nvCxnSpPr>
        <p:spPr>
          <a:xfrm>
            <a:off x="8256278" y="3213654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651A94E-E47D-44EE-A129-508838B1174E}"/>
              </a:ext>
            </a:extLst>
          </p:cNvPr>
          <p:cNvCxnSpPr>
            <a:cxnSpLocks/>
          </p:cNvCxnSpPr>
          <p:nvPr/>
        </p:nvCxnSpPr>
        <p:spPr>
          <a:xfrm flipV="1">
            <a:off x="8256278" y="3219412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6E7F43-D1F9-42A6-9B98-A64AFB501D96}"/>
              </a:ext>
            </a:extLst>
          </p:cNvPr>
          <p:cNvCxnSpPr>
            <a:cxnSpLocks/>
          </p:cNvCxnSpPr>
          <p:nvPr/>
        </p:nvCxnSpPr>
        <p:spPr>
          <a:xfrm>
            <a:off x="2312068" y="467095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76D7385-F380-404E-AE2A-4B8EEE1E957C}"/>
              </a:ext>
            </a:extLst>
          </p:cNvPr>
          <p:cNvCxnSpPr>
            <a:cxnSpLocks/>
          </p:cNvCxnSpPr>
          <p:nvPr/>
        </p:nvCxnSpPr>
        <p:spPr>
          <a:xfrm flipV="1">
            <a:off x="2312068" y="467671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86F243-F734-4DD4-9ACE-D9A56EE648FC}"/>
              </a:ext>
            </a:extLst>
          </p:cNvPr>
          <p:cNvCxnSpPr>
            <a:cxnSpLocks/>
          </p:cNvCxnSpPr>
          <p:nvPr/>
        </p:nvCxnSpPr>
        <p:spPr>
          <a:xfrm>
            <a:off x="3809683" y="4658796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0E84BC-D402-4449-840F-EEC669D30400}"/>
              </a:ext>
            </a:extLst>
          </p:cNvPr>
          <p:cNvCxnSpPr>
            <a:cxnSpLocks/>
          </p:cNvCxnSpPr>
          <p:nvPr/>
        </p:nvCxnSpPr>
        <p:spPr>
          <a:xfrm flipV="1">
            <a:off x="3809683" y="4664554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E0F9865-89C8-4824-BB75-4490035DFE39}"/>
              </a:ext>
            </a:extLst>
          </p:cNvPr>
          <p:cNvCxnSpPr>
            <a:cxnSpLocks/>
          </p:cNvCxnSpPr>
          <p:nvPr/>
        </p:nvCxnSpPr>
        <p:spPr>
          <a:xfrm>
            <a:off x="5288676" y="4645805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10A3A26-662B-4022-8E62-6CBC056C6F5F}"/>
              </a:ext>
            </a:extLst>
          </p:cNvPr>
          <p:cNvCxnSpPr>
            <a:cxnSpLocks/>
          </p:cNvCxnSpPr>
          <p:nvPr/>
        </p:nvCxnSpPr>
        <p:spPr>
          <a:xfrm flipV="1">
            <a:off x="5288676" y="4651563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365A889-E1BD-4DAE-9A38-DD05E21224E7}"/>
              </a:ext>
            </a:extLst>
          </p:cNvPr>
          <p:cNvCxnSpPr>
            <a:cxnSpLocks/>
          </p:cNvCxnSpPr>
          <p:nvPr/>
        </p:nvCxnSpPr>
        <p:spPr>
          <a:xfrm>
            <a:off x="6786291" y="4633643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9DF0440-40B7-48C3-A3CA-FBAA5578AC7F}"/>
              </a:ext>
            </a:extLst>
          </p:cNvPr>
          <p:cNvCxnSpPr>
            <a:cxnSpLocks/>
          </p:cNvCxnSpPr>
          <p:nvPr/>
        </p:nvCxnSpPr>
        <p:spPr>
          <a:xfrm flipV="1">
            <a:off x="6786291" y="4639401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3AB6DD1-8B9B-4247-8BE2-3542FEB979D5}"/>
              </a:ext>
            </a:extLst>
          </p:cNvPr>
          <p:cNvCxnSpPr>
            <a:cxnSpLocks/>
          </p:cNvCxnSpPr>
          <p:nvPr/>
        </p:nvCxnSpPr>
        <p:spPr>
          <a:xfrm>
            <a:off x="8269622" y="4684848"/>
            <a:ext cx="1484271" cy="1484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E6148-C5D7-4692-81E7-8D371E87CDEB}"/>
              </a:ext>
            </a:extLst>
          </p:cNvPr>
          <p:cNvCxnSpPr>
            <a:cxnSpLocks/>
          </p:cNvCxnSpPr>
          <p:nvPr/>
        </p:nvCxnSpPr>
        <p:spPr>
          <a:xfrm flipV="1">
            <a:off x="8269622" y="4690606"/>
            <a:ext cx="1469987" cy="14836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A2FF6F-938A-4B44-A8AC-708C8967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93" y="842457"/>
            <a:ext cx="10837122" cy="755924"/>
          </a:xfrm>
        </p:spPr>
        <p:txBody>
          <a:bodyPr>
            <a:noAutofit/>
          </a:bodyPr>
          <a:lstStyle/>
          <a:p>
            <a:r>
              <a:rPr lang="en-US" sz="2500" dirty="0">
                <a:latin typeface="Ubuntu Light" panose="020B0304030602030204" pitchFamily="34" charset="0"/>
              </a:rPr>
              <a:t>Lets say we want to create a diagrid pattern based on a 2D array of point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025745-8306-409C-A308-E28C3966755D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352BD2-E051-4D39-808E-94CB30E0BE30}"/>
              </a:ext>
            </a:extLst>
          </p:cNvPr>
          <p:cNvSpPr/>
          <p:nvPr/>
        </p:nvSpPr>
        <p:spPr>
          <a:xfrm>
            <a:off x="518360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DCB688-5052-476F-9A33-26A60ECA2721}"/>
              </a:ext>
            </a:extLst>
          </p:cNvPr>
          <p:cNvSpPr/>
          <p:nvPr/>
        </p:nvSpPr>
        <p:spPr>
          <a:xfrm>
            <a:off x="666750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B03FF1-D9EE-4177-B4FB-1644FC903243}"/>
              </a:ext>
            </a:extLst>
          </p:cNvPr>
          <p:cNvSpPr/>
          <p:nvPr/>
        </p:nvSpPr>
        <p:spPr>
          <a:xfrm>
            <a:off x="815139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3DA52-9193-4DC9-8A2A-5E1B1E92626F}"/>
              </a:ext>
            </a:extLst>
          </p:cNvPr>
          <p:cNvSpPr/>
          <p:nvPr/>
        </p:nvSpPr>
        <p:spPr>
          <a:xfrm>
            <a:off x="963529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53C7A9-881C-4CFB-93A2-4C06EDE92392}"/>
              </a:ext>
            </a:extLst>
          </p:cNvPr>
          <p:cNvSpPr/>
          <p:nvPr/>
        </p:nvSpPr>
        <p:spPr>
          <a:xfrm>
            <a:off x="221581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C04DA0-F09D-4A24-9049-BED0E82DC148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AA266B-52FB-48DF-BF20-A33802F3FF03}"/>
              </a:ext>
            </a:extLst>
          </p:cNvPr>
          <p:cNvSpPr/>
          <p:nvPr/>
        </p:nvSpPr>
        <p:spPr>
          <a:xfrm rot="16200000">
            <a:off x="2215815" y="3094309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6E32FC-348C-4F03-9BB1-8CC94467C227}"/>
              </a:ext>
            </a:extLst>
          </p:cNvPr>
          <p:cNvSpPr/>
          <p:nvPr/>
        </p:nvSpPr>
        <p:spPr>
          <a:xfrm rot="16200000">
            <a:off x="2215815" y="1610414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096336-C10E-42FD-B90C-F0CDCCE4BE9D}"/>
              </a:ext>
            </a:extLst>
          </p:cNvPr>
          <p:cNvSpPr/>
          <p:nvPr/>
        </p:nvSpPr>
        <p:spPr>
          <a:xfrm rot="16200000">
            <a:off x="2215815" y="6062099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01BD32-193B-493F-8103-29C7ACCAE43E}"/>
              </a:ext>
            </a:extLst>
          </p:cNvPr>
          <p:cNvSpPr txBox="1">
            <a:spLocks/>
          </p:cNvSpPr>
          <p:nvPr/>
        </p:nvSpPr>
        <p:spPr>
          <a:xfrm>
            <a:off x="567175" y="240761"/>
            <a:ext cx="9981456" cy="105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Doing math using 2D indices are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kinda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 easier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47D73-8801-431F-9AF2-0FFE71F72EAA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AE7CAE-439C-4018-A140-7BFC150C2EBB}"/>
              </a:ext>
            </a:extLst>
          </p:cNvPr>
          <p:cNvSpPr/>
          <p:nvPr/>
        </p:nvSpPr>
        <p:spPr>
          <a:xfrm>
            <a:off x="518360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D33380-1DC6-44C4-9BA7-6D37ACC38EA2}"/>
              </a:ext>
            </a:extLst>
          </p:cNvPr>
          <p:cNvSpPr/>
          <p:nvPr/>
        </p:nvSpPr>
        <p:spPr>
          <a:xfrm>
            <a:off x="666750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6257CF-90F9-4F53-93D4-69247D87138E}"/>
              </a:ext>
            </a:extLst>
          </p:cNvPr>
          <p:cNvSpPr/>
          <p:nvPr/>
        </p:nvSpPr>
        <p:spPr>
          <a:xfrm>
            <a:off x="815139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EAFBAA-AE8A-4A4A-97B5-02789F0DDD7B}"/>
              </a:ext>
            </a:extLst>
          </p:cNvPr>
          <p:cNvSpPr/>
          <p:nvPr/>
        </p:nvSpPr>
        <p:spPr>
          <a:xfrm>
            <a:off x="963529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AF83D3-4271-4EDE-BC7B-401E6C6253D9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7A84A1-D697-4D11-AC6D-C9C95205ABD3}"/>
              </a:ext>
            </a:extLst>
          </p:cNvPr>
          <p:cNvSpPr/>
          <p:nvPr/>
        </p:nvSpPr>
        <p:spPr>
          <a:xfrm>
            <a:off x="5183605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136D90-5E6E-4D06-9C1C-1A5DB6A2C2E6}"/>
              </a:ext>
            </a:extLst>
          </p:cNvPr>
          <p:cNvSpPr/>
          <p:nvPr/>
        </p:nvSpPr>
        <p:spPr>
          <a:xfrm>
            <a:off x="666750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4B9C101-191B-4FA8-89E9-DB6260481F2A}"/>
              </a:ext>
            </a:extLst>
          </p:cNvPr>
          <p:cNvSpPr/>
          <p:nvPr/>
        </p:nvSpPr>
        <p:spPr>
          <a:xfrm>
            <a:off x="8151395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2ED191-11A0-48A2-B178-75E93F8CFA6C}"/>
              </a:ext>
            </a:extLst>
          </p:cNvPr>
          <p:cNvSpPr/>
          <p:nvPr/>
        </p:nvSpPr>
        <p:spPr>
          <a:xfrm>
            <a:off x="963529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FDCBE1-AA44-4A7D-86FD-C10ABEA480E5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B51486-0FEF-46D7-8ACC-FFCA2AB61337}"/>
              </a:ext>
            </a:extLst>
          </p:cNvPr>
          <p:cNvSpPr/>
          <p:nvPr/>
        </p:nvSpPr>
        <p:spPr>
          <a:xfrm>
            <a:off x="5183605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32B6DF-7C82-4AC0-B12A-8B6D49188D72}"/>
              </a:ext>
            </a:extLst>
          </p:cNvPr>
          <p:cNvSpPr/>
          <p:nvPr/>
        </p:nvSpPr>
        <p:spPr>
          <a:xfrm>
            <a:off x="666750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ABAFFA-F7E8-480F-9970-1FB90D451930}"/>
              </a:ext>
            </a:extLst>
          </p:cNvPr>
          <p:cNvSpPr/>
          <p:nvPr/>
        </p:nvSpPr>
        <p:spPr>
          <a:xfrm>
            <a:off x="8151395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B9EFFA-3D75-4EE3-9B43-967A9D92425A}"/>
              </a:ext>
            </a:extLst>
          </p:cNvPr>
          <p:cNvSpPr/>
          <p:nvPr/>
        </p:nvSpPr>
        <p:spPr>
          <a:xfrm>
            <a:off x="963529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E1DB8E-0400-424A-81E9-AF6CB3FB6FBC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28D432-FC93-493C-88ED-55A16CF49000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animBg="1"/>
      <p:bldP spid="12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6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A2FF6F-938A-4B44-A8AC-708C8967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93" y="842457"/>
            <a:ext cx="10837122" cy="755924"/>
          </a:xfrm>
        </p:spPr>
        <p:txBody>
          <a:bodyPr>
            <a:noAutofit/>
          </a:bodyPr>
          <a:lstStyle/>
          <a:p>
            <a:r>
              <a:rPr lang="en-US" sz="2500" dirty="0">
                <a:latin typeface="Ubuntu Light" panose="020B0304030602030204" pitchFamily="34" charset="0"/>
              </a:rPr>
              <a:t>Lets say we want to create a diagrid pattern based on a 2D array of point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025745-8306-409C-A308-E28C3966755D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B03FF1-D9EE-4177-B4FB-1644FC903243}"/>
              </a:ext>
            </a:extLst>
          </p:cNvPr>
          <p:cNvSpPr/>
          <p:nvPr/>
        </p:nvSpPr>
        <p:spPr>
          <a:xfrm>
            <a:off x="8151395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3DA52-9193-4DC9-8A2A-5E1B1E92626F}"/>
              </a:ext>
            </a:extLst>
          </p:cNvPr>
          <p:cNvSpPr/>
          <p:nvPr/>
        </p:nvSpPr>
        <p:spPr>
          <a:xfrm>
            <a:off x="963529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53C7A9-881C-4CFB-93A2-4C06EDE92392}"/>
              </a:ext>
            </a:extLst>
          </p:cNvPr>
          <p:cNvSpPr/>
          <p:nvPr/>
        </p:nvSpPr>
        <p:spPr>
          <a:xfrm>
            <a:off x="2215815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C04DA0-F09D-4A24-9049-BED0E82DC148}"/>
              </a:ext>
            </a:extLst>
          </p:cNvPr>
          <p:cNvSpPr/>
          <p:nvPr/>
        </p:nvSpPr>
        <p:spPr>
          <a:xfrm>
            <a:off x="3699710" y="4582215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AA266B-52FB-48DF-BF20-A33802F3FF03}"/>
              </a:ext>
            </a:extLst>
          </p:cNvPr>
          <p:cNvSpPr/>
          <p:nvPr/>
        </p:nvSpPr>
        <p:spPr>
          <a:xfrm rot="16200000">
            <a:off x="2215815" y="3094309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6E32FC-348C-4F03-9BB1-8CC94467C227}"/>
              </a:ext>
            </a:extLst>
          </p:cNvPr>
          <p:cNvSpPr/>
          <p:nvPr/>
        </p:nvSpPr>
        <p:spPr>
          <a:xfrm rot="16200000">
            <a:off x="2215815" y="1610414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096336-C10E-42FD-B90C-F0CDCCE4BE9D}"/>
              </a:ext>
            </a:extLst>
          </p:cNvPr>
          <p:cNvSpPr/>
          <p:nvPr/>
        </p:nvSpPr>
        <p:spPr>
          <a:xfrm rot="16200000">
            <a:off x="2215815" y="6062099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01BD32-193B-493F-8103-29C7ACCAE43E}"/>
              </a:ext>
            </a:extLst>
          </p:cNvPr>
          <p:cNvSpPr txBox="1">
            <a:spLocks/>
          </p:cNvSpPr>
          <p:nvPr/>
        </p:nvSpPr>
        <p:spPr>
          <a:xfrm>
            <a:off x="567175" y="240761"/>
            <a:ext cx="9981456" cy="105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Doing math using 2D indices is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kinda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 Light" panose="020B0304030602030204" pitchFamily="34" charset="0"/>
              </a:rPr>
              <a:t> easier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47D73-8801-431F-9AF2-0FFE71F72EAA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6257CF-90F9-4F53-93D4-69247D87138E}"/>
              </a:ext>
            </a:extLst>
          </p:cNvPr>
          <p:cNvSpPr/>
          <p:nvPr/>
        </p:nvSpPr>
        <p:spPr>
          <a:xfrm>
            <a:off x="8151395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EAFBAA-AE8A-4A4A-97B5-02789F0DDD7B}"/>
              </a:ext>
            </a:extLst>
          </p:cNvPr>
          <p:cNvSpPr/>
          <p:nvPr/>
        </p:nvSpPr>
        <p:spPr>
          <a:xfrm>
            <a:off x="963529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AF83D3-4271-4EDE-BC7B-401E6C6253D9}"/>
              </a:ext>
            </a:extLst>
          </p:cNvPr>
          <p:cNvSpPr/>
          <p:nvPr/>
        </p:nvSpPr>
        <p:spPr>
          <a:xfrm>
            <a:off x="3699710" y="3090298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2EDB64-9755-4780-9FA8-8704AA092045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7A84A1-D697-4D11-AC6D-C9C95205ABD3}"/>
              </a:ext>
            </a:extLst>
          </p:cNvPr>
          <p:cNvSpPr/>
          <p:nvPr/>
        </p:nvSpPr>
        <p:spPr>
          <a:xfrm>
            <a:off x="5183605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136D90-5E6E-4D06-9C1C-1A5DB6A2C2E6}"/>
              </a:ext>
            </a:extLst>
          </p:cNvPr>
          <p:cNvSpPr/>
          <p:nvPr/>
        </p:nvSpPr>
        <p:spPr>
          <a:xfrm>
            <a:off x="666750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4B9C101-191B-4FA8-89E9-DB6260481F2A}"/>
              </a:ext>
            </a:extLst>
          </p:cNvPr>
          <p:cNvSpPr/>
          <p:nvPr/>
        </p:nvSpPr>
        <p:spPr>
          <a:xfrm>
            <a:off x="8151395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2ED191-11A0-48A2-B178-75E93F8CFA6C}"/>
              </a:ext>
            </a:extLst>
          </p:cNvPr>
          <p:cNvSpPr/>
          <p:nvPr/>
        </p:nvSpPr>
        <p:spPr>
          <a:xfrm>
            <a:off x="963529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B0FC10-BA8E-4E03-8FC7-29DB992C199C}"/>
              </a:ext>
            </a:extLst>
          </p:cNvPr>
          <p:cNvSpPr/>
          <p:nvPr/>
        </p:nvSpPr>
        <p:spPr>
          <a:xfrm>
            <a:off x="3699710" y="1598381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FDCBE1-AA44-4A7D-86FD-C10ABEA480E5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B51486-0FEF-46D7-8ACC-FFCA2AB61337}"/>
              </a:ext>
            </a:extLst>
          </p:cNvPr>
          <p:cNvSpPr/>
          <p:nvPr/>
        </p:nvSpPr>
        <p:spPr>
          <a:xfrm>
            <a:off x="5183605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32B6DF-7C82-4AC0-B12A-8B6D49188D72}"/>
              </a:ext>
            </a:extLst>
          </p:cNvPr>
          <p:cNvSpPr/>
          <p:nvPr/>
        </p:nvSpPr>
        <p:spPr>
          <a:xfrm>
            <a:off x="666750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ABAFFA-F7E8-480F-9970-1FB90D451930}"/>
              </a:ext>
            </a:extLst>
          </p:cNvPr>
          <p:cNvSpPr/>
          <p:nvPr/>
        </p:nvSpPr>
        <p:spPr>
          <a:xfrm>
            <a:off x="8151395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B9EFFA-3D75-4EE3-9B43-967A9D92425A}"/>
              </a:ext>
            </a:extLst>
          </p:cNvPr>
          <p:cNvSpPr/>
          <p:nvPr/>
        </p:nvSpPr>
        <p:spPr>
          <a:xfrm>
            <a:off x="963529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E1DB8E-0400-424A-81E9-AF6CB3FB6FBC}"/>
              </a:ext>
            </a:extLst>
          </p:cNvPr>
          <p:cNvSpPr/>
          <p:nvPr/>
        </p:nvSpPr>
        <p:spPr>
          <a:xfrm>
            <a:off x="3699710" y="6044720"/>
            <a:ext cx="192506" cy="192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352BD2-E051-4D39-808E-94CB30E0BE30}"/>
              </a:ext>
            </a:extLst>
          </p:cNvPr>
          <p:cNvSpPr/>
          <p:nvPr/>
        </p:nvSpPr>
        <p:spPr>
          <a:xfrm>
            <a:off x="5183605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DCB688-5052-476F-9A33-26A60ECA2721}"/>
              </a:ext>
            </a:extLst>
          </p:cNvPr>
          <p:cNvSpPr/>
          <p:nvPr/>
        </p:nvSpPr>
        <p:spPr>
          <a:xfrm>
            <a:off x="6667500" y="4582215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AE7CAE-439C-4018-A140-7BFC150C2EBB}"/>
              </a:ext>
            </a:extLst>
          </p:cNvPr>
          <p:cNvSpPr/>
          <p:nvPr/>
        </p:nvSpPr>
        <p:spPr>
          <a:xfrm>
            <a:off x="5183605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D33380-1DC6-44C4-9BA7-6D37ACC38EA2}"/>
              </a:ext>
            </a:extLst>
          </p:cNvPr>
          <p:cNvSpPr/>
          <p:nvPr/>
        </p:nvSpPr>
        <p:spPr>
          <a:xfrm>
            <a:off x="6667500" y="3090298"/>
            <a:ext cx="192506" cy="19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46" name="Rounded Rectangular Callout 10">
            <a:extLst>
              <a:ext uri="{FF2B5EF4-FFF2-40B4-BE49-F238E27FC236}">
                <a16:creationId xmlns:a16="http://schemas.microsoft.com/office/drawing/2014/main" id="{1350368C-157A-4225-9574-DE1163CAD681}"/>
              </a:ext>
            </a:extLst>
          </p:cNvPr>
          <p:cNvSpPr/>
          <p:nvPr/>
        </p:nvSpPr>
        <p:spPr>
          <a:xfrm>
            <a:off x="3892216" y="5067114"/>
            <a:ext cx="1253066" cy="327083"/>
          </a:xfrm>
          <a:prstGeom prst="wedgeRoundRectCallout">
            <a:avLst>
              <a:gd name="adj1" fmla="val 52073"/>
              <a:gd name="adj2" fmla="val -12587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][j]</a:t>
            </a:r>
          </a:p>
        </p:txBody>
      </p:sp>
      <p:sp>
        <p:nvSpPr>
          <p:cNvPr id="53" name="Rounded Rectangular Callout 10">
            <a:extLst>
              <a:ext uri="{FF2B5EF4-FFF2-40B4-BE49-F238E27FC236}">
                <a16:creationId xmlns:a16="http://schemas.microsoft.com/office/drawing/2014/main" id="{C9C46B52-B1E7-4879-B85B-A3ABB8F7207A}"/>
              </a:ext>
            </a:extLst>
          </p:cNvPr>
          <p:cNvSpPr/>
          <p:nvPr/>
        </p:nvSpPr>
        <p:spPr>
          <a:xfrm>
            <a:off x="6508416" y="5096077"/>
            <a:ext cx="1253066" cy="327083"/>
          </a:xfrm>
          <a:prstGeom prst="wedgeRoundRectCallout">
            <a:avLst>
              <a:gd name="adj1" fmla="val -24278"/>
              <a:gd name="adj2" fmla="val -136233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[i+1][j]</a:t>
            </a:r>
          </a:p>
        </p:txBody>
      </p:sp>
      <p:sp>
        <p:nvSpPr>
          <p:cNvPr id="55" name="Rounded Rectangular Callout 10">
            <a:extLst>
              <a:ext uri="{FF2B5EF4-FFF2-40B4-BE49-F238E27FC236}">
                <a16:creationId xmlns:a16="http://schemas.microsoft.com/office/drawing/2014/main" id="{CA65CD15-E15D-43B5-AC09-61ABB07E4AFF}"/>
              </a:ext>
            </a:extLst>
          </p:cNvPr>
          <p:cNvSpPr/>
          <p:nvPr/>
        </p:nvSpPr>
        <p:spPr>
          <a:xfrm>
            <a:off x="6994582" y="2529007"/>
            <a:ext cx="1253066" cy="327083"/>
          </a:xfrm>
          <a:prstGeom prst="wedgeRoundRectCallout">
            <a:avLst>
              <a:gd name="adj1" fmla="val -54683"/>
              <a:gd name="adj2" fmla="val 125210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[i+1][j+1]</a:t>
            </a:r>
          </a:p>
        </p:txBody>
      </p:sp>
      <p:sp>
        <p:nvSpPr>
          <p:cNvPr id="56" name="Rounded Rectangular Callout 10">
            <a:extLst>
              <a:ext uri="{FF2B5EF4-FFF2-40B4-BE49-F238E27FC236}">
                <a16:creationId xmlns:a16="http://schemas.microsoft.com/office/drawing/2014/main" id="{E623F654-4B90-42DD-B063-888B31DA2DC4}"/>
              </a:ext>
            </a:extLst>
          </p:cNvPr>
          <p:cNvSpPr/>
          <p:nvPr/>
        </p:nvSpPr>
        <p:spPr>
          <a:xfrm>
            <a:off x="4066779" y="2480883"/>
            <a:ext cx="1253066" cy="327083"/>
          </a:xfrm>
          <a:prstGeom prst="wedgeRoundRectCallout">
            <a:avLst>
              <a:gd name="adj1" fmla="val 41939"/>
              <a:gd name="adj2" fmla="val 117444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][j+1]</a:t>
            </a:r>
          </a:p>
        </p:txBody>
      </p:sp>
    </p:spTree>
    <p:extLst>
      <p:ext uri="{BB962C8B-B14F-4D97-AF65-F5344CB8AC3E}">
        <p14:creationId xmlns:p14="http://schemas.microsoft.com/office/powerpoint/2010/main" val="1086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55" grpId="0" animBg="1"/>
      <p:bldP spid="5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Doing math using 2D indices are </a:t>
            </a:r>
            <a:r>
              <a:rPr lang="en-US" dirty="0" err="1">
                <a:solidFill>
                  <a:schemeClr val="tx1"/>
                </a:solidFill>
                <a:latin typeface="Ubuntu Light" panose="020B0304030602030204" pitchFamily="34" charset="0"/>
              </a:rPr>
              <a:t>kinda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 easier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A7718A-D9EF-45A4-91D0-1659C51E0FF5}"/>
              </a:ext>
            </a:extLst>
          </p:cNvPr>
          <p:cNvSpPr txBox="1">
            <a:spLocks/>
          </p:cNvSpPr>
          <p:nvPr/>
        </p:nvSpPr>
        <p:spPr>
          <a:xfrm>
            <a:off x="570687" y="1317766"/>
            <a:ext cx="9367397" cy="44258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math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row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50):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z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* 0.4) 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math.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(j * 0.7)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row.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j, z))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points.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(row)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points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538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Doing math using 2D indices are </a:t>
            </a:r>
            <a:r>
              <a:rPr lang="en-US" dirty="0" err="1">
                <a:solidFill>
                  <a:schemeClr val="tx1"/>
                </a:solidFill>
                <a:latin typeface="Ubuntu Light" panose="020B0304030602030204" pitchFamily="34" charset="0"/>
              </a:rPr>
              <a:t>kinda</a:t>
            </a:r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</a:rPr>
              <a:t> easier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A7718A-D9EF-45A4-91D0-1659C51E0FF5}"/>
              </a:ext>
            </a:extLst>
          </p:cNvPr>
          <p:cNvSpPr txBox="1">
            <a:spLocks/>
          </p:cNvSpPr>
          <p:nvPr/>
        </p:nvSpPr>
        <p:spPr>
          <a:xfrm>
            <a:off x="570687" y="1317767"/>
            <a:ext cx="9367397" cy="31589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... continue from previous example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49):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j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(0, 49):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line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(points[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][j], points[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+ 1][j + 1])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lines.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(line)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line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(points[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+ 1][j], points[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][j + 1])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lines.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append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(line)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oGeometry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lines</a:t>
            </a:r>
          </a:p>
        </p:txBody>
      </p:sp>
    </p:spTree>
    <p:extLst>
      <p:ext uri="{BB962C8B-B14F-4D97-AF65-F5344CB8AC3E}">
        <p14:creationId xmlns:p14="http://schemas.microsoft.com/office/powerpoint/2010/main" val="40963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85287D-9058-455E-A721-285E4083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638" y="0"/>
            <a:ext cx="1325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806F2E2-AD85-4570-A041-3949E6750C6D}"/>
              </a:ext>
            </a:extLst>
          </p:cNvPr>
          <p:cNvSpPr txBox="1">
            <a:spLocks/>
          </p:cNvSpPr>
          <p:nvPr/>
        </p:nvSpPr>
        <p:spPr>
          <a:xfrm>
            <a:off x="3855231" y="2292290"/>
            <a:ext cx="4631789" cy="1110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lang="en-US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Hello World!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lang="en-US" sz="1800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E868A-7BDC-4682-80AF-AF69D49F3487}"/>
              </a:ext>
            </a:extLst>
          </p:cNvPr>
          <p:cNvSpPr txBox="1">
            <a:spLocks/>
          </p:cNvSpPr>
          <p:nvPr/>
        </p:nvSpPr>
        <p:spPr>
          <a:xfrm>
            <a:off x="3855231" y="1826244"/>
            <a:ext cx="96582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Script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913B9EF-8FE9-4B36-A07A-89613C8584CA}"/>
              </a:ext>
            </a:extLst>
          </p:cNvPr>
          <p:cNvSpPr txBox="1">
            <a:spLocks/>
          </p:cNvSpPr>
          <p:nvPr/>
        </p:nvSpPr>
        <p:spPr>
          <a:xfrm>
            <a:off x="3855231" y="4282621"/>
            <a:ext cx="4631789" cy="11109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Hello World!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D8C430D-97A0-48D2-8682-2F7F2BF55FD3}"/>
              </a:ext>
            </a:extLst>
          </p:cNvPr>
          <p:cNvSpPr txBox="1">
            <a:spLocks/>
          </p:cNvSpPr>
          <p:nvPr/>
        </p:nvSpPr>
        <p:spPr>
          <a:xfrm>
            <a:off x="3855231" y="3816575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1D82-560F-45F0-8453-BCFFD5E4CAFB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Our very first script: Hello World!</a:t>
            </a:r>
          </a:p>
        </p:txBody>
      </p:sp>
    </p:spTree>
    <p:extLst>
      <p:ext uri="{BB962C8B-B14F-4D97-AF65-F5344CB8AC3E}">
        <p14:creationId xmlns:p14="http://schemas.microsoft.com/office/powerpoint/2010/main" val="3343393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29765" y="2598667"/>
            <a:ext cx="9981456" cy="1350422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Ubuntu Light" panose="020B0304030602030204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7287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Sometimes codes need to be repeated multiple times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131684"/>
            <a:ext cx="6552767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Compute the average of a list of numbers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[2, 3, 4, 5]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myNumbers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sum +=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average = sum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average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Compute the average of Another list of numbers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yourNumbers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[5, 0, 1, 2]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yourNumbers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sum +=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average = sum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yourNumbers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average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3.5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282323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Functions: Package and reuse codes!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131684"/>
            <a:ext cx="6715730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(numbers):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sum = sum +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average = sum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(numbers)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average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([2, 3, 4, 5])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([5, 0, 1, 2])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Terminology: argument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3.5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665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16222" y="1131684"/>
            <a:ext cx="6552767" cy="5296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sum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    sum += 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average = sum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numbers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average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result1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([2, 3, 4, 5])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result2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ComputeAverage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([5, 0, 1, 2])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Do whatever you want with result1 and result2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result1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result2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64E87-0175-4BF7-8ED2-35E119D1DEE0}"/>
              </a:ext>
            </a:extLst>
          </p:cNvPr>
          <p:cNvSpPr txBox="1">
            <a:spLocks/>
          </p:cNvSpPr>
          <p:nvPr/>
        </p:nvSpPr>
        <p:spPr>
          <a:xfrm>
            <a:off x="7692673" y="1597730"/>
            <a:ext cx="2859470" cy="17652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3.5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4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FB0AE6-516E-484A-9C71-E1DF536B4E55}"/>
              </a:ext>
            </a:extLst>
          </p:cNvPr>
          <p:cNvSpPr txBox="1">
            <a:spLocks/>
          </p:cNvSpPr>
          <p:nvPr/>
        </p:nvSpPr>
        <p:spPr>
          <a:xfrm>
            <a:off x="7692673" y="1131684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585497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Functions can have an output:</a:t>
            </a:r>
          </a:p>
        </p:txBody>
      </p:sp>
    </p:spTree>
    <p:extLst>
      <p:ext uri="{BB962C8B-B14F-4D97-AF65-F5344CB8AC3E}">
        <p14:creationId xmlns:p14="http://schemas.microsoft.com/office/powerpoint/2010/main" val="26822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4"/>
            <a:ext cx="10472918" cy="27522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ComputeCylinderAreaAndVolume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(r, h):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area = 3.14 * r * r * 2 + 3.14 * r * 2 * 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volume = 3.14 * r * r * 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(area, volume)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Package area and volume into a tuple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result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ComputeCylinderAreaAndVolume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(2.1, 3.4)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area = result[0]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volume = result[1]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 can have multiple inputs, but only one output at most</a:t>
            </a:r>
            <a:b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</a:br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(But we can easily work around this)</a:t>
            </a:r>
          </a:p>
        </p:txBody>
      </p:sp>
    </p:spTree>
    <p:extLst>
      <p:ext uri="{BB962C8B-B14F-4D97-AF65-F5344CB8AC3E}">
        <p14:creationId xmlns:p14="http://schemas.microsoft.com/office/powerpoint/2010/main" val="12462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4"/>
            <a:ext cx="6760997" cy="16386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ComputeCylinderAreaAndVolume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(r, h):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area = 3.14 * r * r * 2 + 3.14 * r * 2 * 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volume = 3.14 * r * r * 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(area, volume) 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 naming convention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35272" y="3271052"/>
            <a:ext cx="10472918" cy="21610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>
                <a:latin typeface="Ubuntu Light" panose="020B0304030602030204" pitchFamily="34" charset="0"/>
              </a:rPr>
              <a:t>Function name should use upper casing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>
                <a:latin typeface="Ubuntu Light" panose="020B0304030602030204" pitchFamily="34" charset="0"/>
              </a:rPr>
              <a:t>Function name typically should contains a verb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>
                <a:latin typeface="Ubuntu Light" panose="020B0304030602030204" pitchFamily="34" charset="0"/>
              </a:rPr>
              <a:t>Input parameter name should use camel casing (first letter is lower case and every new word start with upper case)</a:t>
            </a:r>
          </a:p>
        </p:txBody>
      </p:sp>
    </p:spTree>
    <p:extLst>
      <p:ext uri="{BB962C8B-B14F-4D97-AF65-F5344CB8AC3E}">
        <p14:creationId xmlns:p14="http://schemas.microsoft.com/office/powerpoint/2010/main" val="206710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 is like a black box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4151" y="2281566"/>
            <a:ext cx="4853929" cy="1756992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93861" y="2142382"/>
            <a:ext cx="2024591" cy="2004991"/>
            <a:chOff x="2179661" y="2848061"/>
            <a:chExt cx="2024591" cy="2004991"/>
          </a:xfrm>
        </p:grpSpPr>
        <p:sp>
          <p:nvSpPr>
            <p:cNvPr id="11" name="TextBox 10"/>
            <p:cNvSpPr txBox="1"/>
            <p:nvPr/>
          </p:nvSpPr>
          <p:spPr>
            <a:xfrm>
              <a:off x="2179661" y="2848061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 Light" panose="020B0304030602030204" pitchFamily="34" charset="0"/>
                  <a:ea typeface="Iosevka" panose="02000509000000000000" pitchFamily="49" charset="0"/>
                  <a:cs typeface="Consolas" panose="020B0609020204030204" pitchFamily="49" charset="0"/>
                </a:rPr>
                <a:t>r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AA55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79662" y="4173278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 Light" panose="020B0304030602030204" pitchFamily="34" charset="0"/>
                  <a:ea typeface="Iosevka" panose="02000509000000000000" pitchFamily="49" charset="0"/>
                  <a:cs typeface="Consolas" panose="020B0609020204030204" pitchFamily="49" charset="0"/>
                </a:rPr>
                <a:t>h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AA55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952674" y="3126393"/>
              <a:ext cx="1251578" cy="26285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952673" y="4283766"/>
              <a:ext cx="1251579" cy="1376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43338" y="2820175"/>
            <a:ext cx="2696600" cy="679774"/>
            <a:chOff x="7938268" y="3586400"/>
            <a:chExt cx="2696600" cy="679774"/>
          </a:xfrm>
        </p:grpSpPr>
        <p:sp>
          <p:nvSpPr>
            <p:cNvPr id="16" name="TextBox 15"/>
            <p:cNvSpPr txBox="1"/>
            <p:nvPr/>
          </p:nvSpPr>
          <p:spPr>
            <a:xfrm>
              <a:off x="8942119" y="3586400"/>
              <a:ext cx="169274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 Light" panose="020B0304030602030204" pitchFamily="34" charset="0"/>
                  <a:ea typeface="Iosevka" panose="02000509000000000000" pitchFamily="49" charset="0"/>
                  <a:cs typeface="Consolas" panose="020B0609020204030204" pitchFamily="49" charset="0"/>
                </a:rPr>
                <a:t>volume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AA55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938268" y="3864732"/>
              <a:ext cx="857863" cy="612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539909" y="4717202"/>
            <a:ext cx="76610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cs typeface="Segoe UI" panose="020B0502040204020203" pitchFamily="34" charset="0"/>
              </a:rPr>
              <a:t>Hide the implementation details away</a:t>
            </a:r>
          </a:p>
        </p:txBody>
      </p:sp>
    </p:spTree>
    <p:extLst>
      <p:ext uri="{BB962C8B-B14F-4D97-AF65-F5344CB8AC3E}">
        <p14:creationId xmlns:p14="http://schemas.microsoft.com/office/powerpoint/2010/main" val="24563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53379" y="1204111"/>
            <a:ext cx="6760997" cy="8962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ComputeMidPoint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(A, B):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(A + B) * 0.5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060756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Function with </a:t>
            </a:r>
            <a:r>
              <a:rPr lang="en-US" sz="2500" dirty="0" err="1">
                <a:solidFill>
                  <a:schemeClr val="tx1"/>
                </a:solidFill>
                <a:latin typeface="Ubuntu Light" panose="020B0304030602030204" pitchFamily="34" charset="0"/>
              </a:rPr>
              <a:t>RhinoCommon</a:t>
            </a:r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 Geometry</a:t>
            </a:r>
          </a:p>
        </p:txBody>
      </p:sp>
    </p:spTree>
    <p:extLst>
      <p:ext uri="{BB962C8B-B14F-4D97-AF65-F5344CB8AC3E}">
        <p14:creationId xmlns:p14="http://schemas.microsoft.com/office/powerpoint/2010/main" val="11743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53379" y="1204110"/>
            <a:ext cx="7824930" cy="4046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Rhino.Geometry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ComputeMidPoint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(A, B):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(A + B) * 0.5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CreateMidLine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(A, B, C, D):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M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ComputeMidPoint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(A, B)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N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ComputeMidPoint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(C, D)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(M, N)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oMidLine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CreateMidLine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(A, B, C, D)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644297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Invoke a function from within another function</a:t>
            </a:r>
          </a:p>
        </p:txBody>
      </p:sp>
      <p:sp>
        <p:nvSpPr>
          <p:cNvPr id="2" name="Oval 1"/>
          <p:cNvSpPr/>
          <p:nvPr/>
        </p:nvSpPr>
        <p:spPr>
          <a:xfrm>
            <a:off x="9451817" y="4264182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9596672" y="2307125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302851" y="4173200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1205725" y="2578728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8977890" y="1724863"/>
            <a:ext cx="654995" cy="327083"/>
          </a:xfrm>
          <a:prstGeom prst="wedgeRoundRectCallout">
            <a:avLst>
              <a:gd name="adj1" fmla="val 41232"/>
              <a:gd name="adj2" fmla="val 109678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8923571" y="4629517"/>
            <a:ext cx="654995" cy="327083"/>
          </a:xfrm>
          <a:prstGeom prst="wedgeRoundRectCallout">
            <a:avLst>
              <a:gd name="adj1" fmla="val 32939"/>
              <a:gd name="adj2" fmla="val -11175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B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10941601" y="4787779"/>
            <a:ext cx="654995" cy="327083"/>
          </a:xfrm>
          <a:prstGeom prst="wedgeRoundRectCallout">
            <a:avLst>
              <a:gd name="adj1" fmla="val 14970"/>
              <a:gd name="adj2" fmla="val -144973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D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11114573" y="1924034"/>
            <a:ext cx="654995" cy="327083"/>
          </a:xfrm>
          <a:prstGeom prst="wedgeRoundRectCallout">
            <a:avLst>
              <a:gd name="adj1" fmla="val -22350"/>
              <a:gd name="adj2" fmla="val 112445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C</a:t>
            </a:r>
          </a:p>
        </p:txBody>
      </p:sp>
      <p:sp>
        <p:nvSpPr>
          <p:cNvPr id="15" name="Oval 14"/>
          <p:cNvSpPr/>
          <p:nvPr/>
        </p:nvSpPr>
        <p:spPr>
          <a:xfrm>
            <a:off x="9531755" y="3277357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41940" y="3444085"/>
            <a:ext cx="126749" cy="126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8727534" y="3168962"/>
            <a:ext cx="654995" cy="327083"/>
          </a:xfrm>
          <a:prstGeom prst="wedgeRoundRectCallout">
            <a:avLst>
              <a:gd name="adj1" fmla="val 61591"/>
              <a:gd name="adj2" fmla="val -2136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M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1442070" y="3670662"/>
            <a:ext cx="654995" cy="327083"/>
          </a:xfrm>
          <a:prstGeom prst="wedgeRoundRectCallout">
            <a:avLst>
              <a:gd name="adj1" fmla="val -44566"/>
              <a:gd name="adj2" fmla="val -91257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Roboto Condensed" pitchFamily="2" charset="0"/>
              </a:rPr>
              <a:t>N</a:t>
            </a:r>
          </a:p>
        </p:txBody>
      </p:sp>
      <p:cxnSp>
        <p:nvCxnSpPr>
          <p:cNvPr id="5" name="Straight Connector 4"/>
          <p:cNvCxnSpPr>
            <a:endCxn id="16" idx="6"/>
          </p:cNvCxnSpPr>
          <p:nvPr/>
        </p:nvCxnSpPr>
        <p:spPr>
          <a:xfrm>
            <a:off x="9578566" y="3346212"/>
            <a:ext cx="1790123" cy="1612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490" y="319332"/>
            <a:ext cx="9981456" cy="644297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  <a:latin typeface="Ubuntu Light" panose="020B0304030602030204" pitchFamily="34" charset="0"/>
              </a:rPr>
              <a:t>Three types of function that you will commonly see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735272" y="1421393"/>
            <a:ext cx="10472918" cy="294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Type 1: normal Python functions that we have been dealing with today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ComputeCylinderAreaAndVolume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(20, 2.0)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Type 2: a function that is associated with specific data type (methods)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For example: The method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DistanceTo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(), defined for datatype Point3d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myPoint3d.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DistanceTo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yourPoint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# Type 3: static function (static method) of a class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Vector3d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Cross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myVector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yourVector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rg.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Curve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CreateInterpolatedCurve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Iosevka" panose="02000509000000000000" pitchFamily="49" charset="0"/>
              </a:rPr>
              <a:t>(...)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9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A6756-C516-44CB-91D4-71E67A787443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Our very first script: Hello World!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A4C689-5A81-408B-BE30-E806D73E568B}"/>
              </a:ext>
            </a:extLst>
          </p:cNvPr>
          <p:cNvSpPr txBox="1">
            <a:spLocks/>
          </p:cNvSpPr>
          <p:nvPr/>
        </p:nvSpPr>
        <p:spPr>
          <a:xfrm>
            <a:off x="3855231" y="2292290"/>
            <a:ext cx="4631789" cy="1110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lang="en-US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Hello World!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lang="en-US" sz="1800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lang="en-US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Welcome to London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endParaRPr lang="en-US" sz="1800" dirty="0">
              <a:solidFill>
                <a:srgbClr val="EA6312"/>
              </a:solidFill>
              <a:latin typeface="Ubuntu Light" panose="020B0304030602030204" pitchFamily="34" charset="0"/>
              <a:ea typeface="Iosevka" panose="020005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8C89A1-8CC9-48F2-909D-5E93D49FA467}"/>
              </a:ext>
            </a:extLst>
          </p:cNvPr>
          <p:cNvSpPr txBox="1">
            <a:spLocks/>
          </p:cNvSpPr>
          <p:nvPr/>
        </p:nvSpPr>
        <p:spPr>
          <a:xfrm>
            <a:off x="3855231" y="1826244"/>
            <a:ext cx="96582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Script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570AEBE-7566-44F7-AB59-6C1608558E07}"/>
              </a:ext>
            </a:extLst>
          </p:cNvPr>
          <p:cNvSpPr txBox="1">
            <a:spLocks/>
          </p:cNvSpPr>
          <p:nvPr/>
        </p:nvSpPr>
        <p:spPr>
          <a:xfrm>
            <a:off x="3855231" y="4282621"/>
            <a:ext cx="4631789" cy="11109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Hello World!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Welcome to London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9EF1CA6-9F00-4022-9CB5-4C34B8F5A085}"/>
              </a:ext>
            </a:extLst>
          </p:cNvPr>
          <p:cNvSpPr txBox="1">
            <a:spLocks/>
          </p:cNvSpPr>
          <p:nvPr/>
        </p:nvSpPr>
        <p:spPr>
          <a:xfrm>
            <a:off x="3855231" y="3816575"/>
            <a:ext cx="1753006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Output Panel</a:t>
            </a:r>
          </a:p>
        </p:txBody>
      </p:sp>
    </p:spTree>
    <p:extLst>
      <p:ext uri="{BB962C8B-B14F-4D97-AF65-F5344CB8AC3E}">
        <p14:creationId xmlns:p14="http://schemas.microsoft.com/office/powerpoint/2010/main" val="39547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7190" y="123390"/>
            <a:ext cx="9981456" cy="644297"/>
          </a:xfrm>
        </p:spPr>
        <p:txBody>
          <a:bodyPr/>
          <a:lstStyle/>
          <a:p>
            <a:r>
              <a:rPr lang="en-US" sz="2500" dirty="0">
                <a:solidFill>
                  <a:schemeClr val="tx1"/>
                </a:solidFill>
              </a:rPr>
              <a:t>Predefined functions from the </a:t>
            </a:r>
            <a:r>
              <a:rPr lang="en-US" sz="2500" dirty="0" err="1">
                <a:solidFill>
                  <a:schemeClr val="tx1"/>
                </a:solidFill>
              </a:rPr>
              <a:t>RhinoCommon</a:t>
            </a:r>
            <a:r>
              <a:rPr lang="en-US" sz="2500" dirty="0">
                <a:solidFill>
                  <a:schemeClr val="tx1"/>
                </a:solidFill>
              </a:rPr>
              <a:t>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78" y="580591"/>
            <a:ext cx="9755870" cy="62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6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DA6756-C516-44CB-91D4-71E67A787443}"/>
              </a:ext>
            </a:extLst>
          </p:cNvPr>
          <p:cNvSpPr txBox="1"/>
          <p:nvPr/>
        </p:nvSpPr>
        <p:spPr>
          <a:xfrm>
            <a:off x="564243" y="53005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Ubuntu Light" panose="020B0304030602030204" pitchFamily="34" charset="0"/>
                <a:ea typeface="Iosevka" panose="02000509000000000000" pitchFamily="49" charset="0"/>
                <a:cs typeface="Segoe UI" panose="020B0502040204020203" pitchFamily="34" charset="0"/>
              </a:rPr>
              <a:t>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187C0-6717-4804-8A62-327AC340DF4A}"/>
              </a:ext>
            </a:extLst>
          </p:cNvPr>
          <p:cNvSpPr txBox="1">
            <a:spLocks/>
          </p:cNvSpPr>
          <p:nvPr/>
        </p:nvSpPr>
        <p:spPr>
          <a:xfrm>
            <a:off x="693015" y="4772994"/>
            <a:ext cx="4631789" cy="1589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2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3.2</a:t>
            </a:r>
          </a:p>
          <a:p>
            <a:r>
              <a:rPr lang="en-US" dirty="0">
                <a:latin typeface="Ubuntu Light" panose="020B0304030602030204" pitchFamily="34" charset="0"/>
                <a:ea typeface="Iosevka" panose="02000509000000000000" pitchFamily="49" charset="0"/>
              </a:rPr>
              <a:t>Hello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68E8C-FD29-4F4D-9CBA-7C554AE55392}"/>
              </a:ext>
            </a:extLst>
          </p:cNvPr>
          <p:cNvSpPr/>
          <p:nvPr/>
        </p:nvSpPr>
        <p:spPr>
          <a:xfrm>
            <a:off x="7037756" y="3123937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“Hello”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D0A76-2C6C-4E58-99C8-A27BC3608955}"/>
              </a:ext>
            </a:extLst>
          </p:cNvPr>
          <p:cNvSpPr txBox="1"/>
          <p:nvPr/>
        </p:nvSpPr>
        <p:spPr>
          <a:xfrm>
            <a:off x="6665062" y="1207656"/>
            <a:ext cx="365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Ubuntu Light" panose="020B0304030602030204" pitchFamily="34" charset="0"/>
                <a:cs typeface="Segoe UI" panose="020B0502040204020203" pitchFamily="34" charset="0"/>
              </a:rPr>
              <a:t>Think of a variable is a container that store a certain value</a:t>
            </a:r>
            <a:endParaRPr lang="en-GB" sz="2000" dirty="0">
              <a:latin typeface="Ubuntu Light" panose="020B030403060203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A2C41-E318-41DF-A421-B37B30AD8715}"/>
              </a:ext>
            </a:extLst>
          </p:cNvPr>
          <p:cNvSpPr/>
          <p:nvPr/>
        </p:nvSpPr>
        <p:spPr>
          <a:xfrm>
            <a:off x="9161831" y="3123937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Ubuntu Light" panose="020B0304030602030204" pitchFamily="34" charset="0"/>
                <a:ea typeface="Iosevka" panose="02000509000000000000" pitchFamily="49" charset="0"/>
                <a:cs typeface="PragmataPro" panose="02000509030000020004" pitchFamily="49" charset="0"/>
              </a:rPr>
              <a:t>3.2</a:t>
            </a:r>
            <a:endParaRPr lang="en-GB" dirty="0">
              <a:solidFill>
                <a:schemeClr val="tx1"/>
              </a:solidFill>
              <a:latin typeface="Ubuntu Light" panose="020B0304030602030204" pitchFamily="34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AECB3B6-972C-49D4-8ED3-E5C3CACCEDD3}"/>
              </a:ext>
            </a:extLst>
          </p:cNvPr>
          <p:cNvSpPr txBox="1">
            <a:spLocks/>
          </p:cNvSpPr>
          <p:nvPr/>
        </p:nvSpPr>
        <p:spPr>
          <a:xfrm>
            <a:off x="693015" y="1815387"/>
            <a:ext cx="3393210" cy="2617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a = 2</a:t>
            </a:r>
          </a:p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 </a:t>
            </a:r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a</a:t>
            </a:r>
          </a:p>
          <a:p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b = 3.2</a:t>
            </a:r>
          </a:p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 b</a:t>
            </a:r>
          </a:p>
          <a:p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a = 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  <a:r>
              <a:rPr lang="en-US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Hello</a:t>
            </a:r>
            <a:r>
              <a:rPr lang="en-GB" sz="1800" dirty="0">
                <a:solidFill>
                  <a:srgbClr val="EA6312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"</a:t>
            </a:r>
          </a:p>
          <a:p>
            <a:r>
              <a:rPr lang="en-US" sz="1800" dirty="0">
                <a:solidFill>
                  <a:srgbClr val="0000FF"/>
                </a:solidFill>
                <a:latin typeface="Ubuntu Light" panose="020B0304030602030204" pitchFamily="34" charset="0"/>
                <a:ea typeface="Iosevka" panose="02000509000000000000" pitchFamily="49" charset="0"/>
              </a:rPr>
              <a:t>print</a:t>
            </a:r>
            <a:r>
              <a:rPr lang="en-US" sz="1800" dirty="0">
                <a:latin typeface="Ubuntu Light" panose="020B0304030602030204" pitchFamily="34" charset="0"/>
                <a:ea typeface="Iosevka" panose="02000509000000000000" pitchFamily="49" charset="0"/>
              </a:rPr>
              <a:t> a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A9AC595-934A-4987-9BA4-D183C3A07F28}"/>
              </a:ext>
            </a:extLst>
          </p:cNvPr>
          <p:cNvSpPr txBox="1">
            <a:spLocks/>
          </p:cNvSpPr>
          <p:nvPr/>
        </p:nvSpPr>
        <p:spPr>
          <a:xfrm>
            <a:off x="693015" y="1349341"/>
            <a:ext cx="96582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Ubuntu Light" panose="020B0304030602030204" pitchFamily="34" charset="0"/>
                <a:cs typeface="Segoe UI" panose="020B0502040204020203" pitchFamily="34" charset="0"/>
              </a:rPr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84519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4155</Words>
  <Application>Microsoft Office PowerPoint</Application>
  <PresentationFormat>Widescreen</PresentationFormat>
  <Paragraphs>799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Calibri Light</vt:lpstr>
      <vt:lpstr>Century Gothic</vt:lpstr>
      <vt:lpstr>Inconsolata</vt:lpstr>
      <vt:lpstr>PragmataPro</vt:lpstr>
      <vt:lpstr>Segoe UI</vt:lpstr>
      <vt:lpstr>Ubuntu Light</vt:lpstr>
      <vt:lpstr>Wingdings 3</vt:lpstr>
      <vt:lpstr>Office Theme</vt:lpstr>
      <vt:lpstr>Ion</vt:lpstr>
      <vt:lpstr>PowerPoint Presentation</vt:lpstr>
      <vt:lpstr>Rebrand.Ly/ParametricEngineering</vt:lpstr>
      <vt:lpstr>PowerPoint Presentation</vt:lpstr>
      <vt:lpstr>PowerPoint Presentation</vt:lpstr>
      <vt:lpstr>Python in Rhino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…</vt:lpstr>
      <vt:lpstr>Arithmetic operators</vt:lpstr>
      <vt:lpstr>Commenting the code</vt:lpstr>
      <vt:lpstr>Using comments to “disable” a line of code</vt:lpstr>
      <vt:lpstr>Logical Operator</vt:lpstr>
      <vt:lpstr>Conditional Statement</vt:lpstr>
      <vt:lpstr>Nested Conditional Statements</vt:lpstr>
      <vt:lpstr>Python in Grasshopper</vt:lpstr>
      <vt:lpstr>Simple Example:  Compute the average of two numbers</vt:lpstr>
      <vt:lpstr>Using RhinoCommon from Python (in Grasshopper)</vt:lpstr>
      <vt:lpstr>Create a point </vt:lpstr>
      <vt:lpstr>Create a point </vt:lpstr>
      <vt:lpstr>Point3d properties and methods</vt:lpstr>
      <vt:lpstr>Compute mid-point between two points and the distance in between</vt:lpstr>
      <vt:lpstr>Some other Rhino Geometry data types</vt:lpstr>
      <vt:lpstr>Data types are important!</vt:lpstr>
      <vt:lpstr>List storing multiple items in “one” item</vt:lpstr>
      <vt:lpstr>What is a list?</vt:lpstr>
      <vt:lpstr>Lists functions</vt:lpstr>
      <vt:lpstr>Other useful list functions</vt:lpstr>
      <vt:lpstr>List and Rhino geometries</vt:lpstr>
      <vt:lpstr>Loops</vt:lpstr>
      <vt:lpstr>“For” loop</vt:lpstr>
      <vt:lpstr>Creating geometries using for loop</vt:lpstr>
      <vt:lpstr>Live example: List, loop and some maths</vt:lpstr>
      <vt:lpstr>PowerPoint Presentation</vt:lpstr>
      <vt:lpstr>Live Example: Create a list using for loop</vt:lpstr>
      <vt:lpstr>Live Example: Create a list using for loop</vt:lpstr>
      <vt:lpstr>Live Example: Create a list using for loop</vt:lpstr>
      <vt:lpstr>Live example: Lists as input parameters</vt:lpstr>
      <vt:lpstr>Live Example: Lists as input parameters</vt:lpstr>
      <vt:lpstr>Live Example: Lists as input parameters</vt:lpstr>
      <vt:lpstr>Live Example: Lists as input parameters</vt:lpstr>
      <vt:lpstr>Two common  list programming patterns</vt:lpstr>
      <vt:lpstr>Summation/Accumulation/Aggregation</vt:lpstr>
      <vt:lpstr>Summation/Accumulation</vt:lpstr>
      <vt:lpstr>Finding the “extreme” element</vt:lpstr>
      <vt:lpstr>Finding the “extreme” element</vt:lpstr>
      <vt:lpstr>Nested Loops</vt:lpstr>
      <vt:lpstr>Nested loops: A for loop within a for loop</vt:lpstr>
      <vt:lpstr>Creating a 2D grid of points</vt:lpstr>
      <vt:lpstr>Creating a 2D grid of points</vt:lpstr>
      <vt:lpstr>Adjusting the heights to create wavy effect</vt:lpstr>
      <vt:lpstr>Adjusting the heights to create wavy effect</vt:lpstr>
      <vt:lpstr>Creating a list of wavy curves</vt:lpstr>
      <vt:lpstr>Creating a list of wavy curves</vt:lpstr>
      <vt:lpstr>Creating a loft surface from the wavy curves</vt:lpstr>
      <vt:lpstr>Nested Lists</vt:lpstr>
      <vt:lpstr>Nested list: a list whose elements are also lists!</vt:lpstr>
      <vt:lpstr>Retrieving elements from a nested list</vt:lpstr>
      <vt:lpstr>Nested List: an multidimensional structure to store stuff</vt:lpstr>
      <vt:lpstr>Nested List: an multidimensional structure to store stuff</vt:lpstr>
      <vt:lpstr>Previously, we stored a 2D array of points in a 1D list</vt:lpstr>
      <vt:lpstr>PowerPoint Presentation</vt:lpstr>
      <vt:lpstr>PowerPoint Presentation</vt:lpstr>
      <vt:lpstr>Doing math using 2D indices are kinda easier </vt:lpstr>
      <vt:lpstr>Doing math using 2D indices are kinda easier </vt:lpstr>
      <vt:lpstr>PowerPoint Presentation</vt:lpstr>
      <vt:lpstr>Functions</vt:lpstr>
      <vt:lpstr>Sometimes codes need to be repeated multiple times</vt:lpstr>
      <vt:lpstr>Functions: Package and reuse codes!</vt:lpstr>
      <vt:lpstr>Functions can have an output:</vt:lpstr>
      <vt:lpstr>Function can have multiple inputs, but only one output at most (But we can easily work around this)</vt:lpstr>
      <vt:lpstr>Function naming convention</vt:lpstr>
      <vt:lpstr>Function is like a black box</vt:lpstr>
      <vt:lpstr>Function with RhinoCommon Geometry</vt:lpstr>
      <vt:lpstr>Invoke a function from within another function</vt:lpstr>
      <vt:lpstr>Three types of function that you will commonly see</vt:lpstr>
      <vt:lpstr>Predefined functions from the RhinoCommon library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format</dc:creator>
  <cp:lastModifiedBy>format</cp:lastModifiedBy>
  <cp:revision>9</cp:revision>
  <dcterms:created xsi:type="dcterms:W3CDTF">2020-11-05T21:38:14Z</dcterms:created>
  <dcterms:modified xsi:type="dcterms:W3CDTF">2020-11-05T22:38:15Z</dcterms:modified>
</cp:coreProperties>
</file>